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6.jpg" ContentType="image/jpeg"/>
  <Override PartName="/ppt/media/image7.jpg" ContentType="image/jpeg"/>
  <Override PartName="/ppt/media/image8.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2" r:id="rId4"/>
    <p:sldId id="266" r:id="rId5"/>
    <p:sldId id="259" r:id="rId6"/>
    <p:sldId id="267" r:id="rId7"/>
    <p:sldId id="264" r:id="rId8"/>
    <p:sldId id="287" r:id="rId9"/>
    <p:sldId id="265" r:id="rId10"/>
    <p:sldId id="270" r:id="rId11"/>
    <p:sldId id="271" r:id="rId12"/>
    <p:sldId id="272" r:id="rId13"/>
    <p:sldId id="275" r:id="rId14"/>
    <p:sldId id="276" r:id="rId15"/>
    <p:sldId id="277" r:id="rId16"/>
    <p:sldId id="278" r:id="rId17"/>
    <p:sldId id="279" r:id="rId18"/>
    <p:sldId id="280" r:id="rId19"/>
    <p:sldId id="282" r:id="rId20"/>
    <p:sldId id="283" r:id="rId21"/>
    <p:sldId id="285" r:id="rId22"/>
    <p:sldId id="284" r:id="rId23"/>
    <p:sldId id="286" r:id="rId24"/>
    <p:sldId id="27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869C5-72DC-4803-AE10-BF82E825759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u-RU"/>
        </a:p>
      </dgm:t>
    </dgm:pt>
    <dgm:pt modelId="{C3DC3187-A43E-47F3-BEF9-7E8836214B8A}">
      <dgm:prSet phldrT="[Текст]" custT="1"/>
      <dgm:spPr/>
      <dgm:t>
        <a:bodyPr/>
        <a:lstStyle/>
        <a:p>
          <a:r>
            <a:rPr lang="uk-UA" sz="3600" dirty="0" smtClean="0"/>
            <a:t>Генетичний   фактор</a:t>
          </a:r>
          <a:endParaRPr lang="ru-RU" sz="3600" dirty="0"/>
        </a:p>
      </dgm:t>
    </dgm:pt>
    <dgm:pt modelId="{22FE1AD9-2550-4AFE-BB5D-C3DAC535D88A}" type="parTrans" cxnId="{7FF71E0D-AE14-4FA8-8116-03AA6770369D}">
      <dgm:prSet/>
      <dgm:spPr/>
      <dgm:t>
        <a:bodyPr/>
        <a:lstStyle/>
        <a:p>
          <a:endParaRPr lang="ru-RU"/>
        </a:p>
      </dgm:t>
    </dgm:pt>
    <dgm:pt modelId="{0E301714-2407-4B4C-A06F-5842E338AB8F}" type="sibTrans" cxnId="{7FF71E0D-AE14-4FA8-8116-03AA6770369D}">
      <dgm:prSet/>
      <dgm:spPr/>
      <dgm:t>
        <a:bodyPr/>
        <a:lstStyle/>
        <a:p>
          <a:endParaRPr lang="ru-RU"/>
        </a:p>
      </dgm:t>
    </dgm:pt>
    <dgm:pt modelId="{932D3608-1BC8-47D9-960F-880C1F45CC84}">
      <dgm:prSet phldrT="[Текст]" custT="1"/>
      <dgm:spPr/>
      <dgm:t>
        <a:bodyPr/>
        <a:lstStyle/>
        <a:p>
          <a:pPr algn="ctr"/>
          <a:r>
            <a:rPr lang="uk-UA" sz="3600" dirty="0" smtClean="0"/>
            <a:t>Середовище, в  якому  знаходиться  та  виховується  дитина</a:t>
          </a:r>
          <a:endParaRPr lang="ru-RU" sz="3600" dirty="0"/>
        </a:p>
      </dgm:t>
    </dgm:pt>
    <dgm:pt modelId="{13B5ADBB-FA1D-4DA1-9122-7F11DA7113BA}" type="parTrans" cxnId="{5DE6A308-B17B-4B2A-9C68-31C14DB2A037}">
      <dgm:prSet/>
      <dgm:spPr/>
      <dgm:t>
        <a:bodyPr/>
        <a:lstStyle/>
        <a:p>
          <a:endParaRPr lang="ru-RU"/>
        </a:p>
      </dgm:t>
    </dgm:pt>
    <dgm:pt modelId="{241BBD30-1994-4214-8968-B584E5E7CD69}" type="sibTrans" cxnId="{5DE6A308-B17B-4B2A-9C68-31C14DB2A037}">
      <dgm:prSet/>
      <dgm:spPr/>
      <dgm:t>
        <a:bodyPr/>
        <a:lstStyle/>
        <a:p>
          <a:endParaRPr lang="ru-RU"/>
        </a:p>
      </dgm:t>
    </dgm:pt>
    <dgm:pt modelId="{4CA10A26-67DB-449E-B88F-110B2FC854DB}">
      <dgm:prSet phldrT="[Текст]" custT="1"/>
      <dgm:spPr/>
      <dgm:t>
        <a:bodyPr/>
        <a:lstStyle/>
        <a:p>
          <a:pPr algn="ctr"/>
          <a:r>
            <a:rPr lang="uk-UA" sz="3600" dirty="0" smtClean="0"/>
            <a:t>Виховання  та  навчання</a:t>
          </a:r>
          <a:endParaRPr lang="ru-RU" sz="3600" dirty="0"/>
        </a:p>
      </dgm:t>
    </dgm:pt>
    <dgm:pt modelId="{6AC852CE-C266-4DF4-A8EB-E832DBC93508}" type="parTrans" cxnId="{484C4B55-D25B-401C-A285-77289342D388}">
      <dgm:prSet/>
      <dgm:spPr/>
      <dgm:t>
        <a:bodyPr/>
        <a:lstStyle/>
        <a:p>
          <a:endParaRPr lang="ru-RU"/>
        </a:p>
      </dgm:t>
    </dgm:pt>
    <dgm:pt modelId="{1AB08C16-48DF-4AE0-919C-A95CAE648CCC}" type="sibTrans" cxnId="{484C4B55-D25B-401C-A285-77289342D388}">
      <dgm:prSet/>
      <dgm:spPr/>
      <dgm:t>
        <a:bodyPr/>
        <a:lstStyle/>
        <a:p>
          <a:endParaRPr lang="ru-RU"/>
        </a:p>
      </dgm:t>
    </dgm:pt>
    <dgm:pt modelId="{827C310A-4F3E-4834-9160-A50521DE77BB}" type="pres">
      <dgm:prSet presAssocID="{84E869C5-72DC-4803-AE10-BF82E8257595}" presName="linear" presStyleCnt="0">
        <dgm:presLayoutVars>
          <dgm:dir/>
          <dgm:animLvl val="lvl"/>
          <dgm:resizeHandles val="exact"/>
        </dgm:presLayoutVars>
      </dgm:prSet>
      <dgm:spPr/>
      <dgm:t>
        <a:bodyPr/>
        <a:lstStyle/>
        <a:p>
          <a:endParaRPr lang="ru-RU"/>
        </a:p>
      </dgm:t>
    </dgm:pt>
    <dgm:pt modelId="{64DF4145-D97F-431A-A681-A5D402A07DBF}" type="pres">
      <dgm:prSet presAssocID="{C3DC3187-A43E-47F3-BEF9-7E8836214B8A}" presName="parentLin" presStyleCnt="0"/>
      <dgm:spPr/>
    </dgm:pt>
    <dgm:pt modelId="{3B9FF61E-634A-4D95-9B8E-DE0402ACDD4F}" type="pres">
      <dgm:prSet presAssocID="{C3DC3187-A43E-47F3-BEF9-7E8836214B8A}" presName="parentLeftMargin" presStyleLbl="node1" presStyleIdx="0" presStyleCnt="3"/>
      <dgm:spPr/>
      <dgm:t>
        <a:bodyPr/>
        <a:lstStyle/>
        <a:p>
          <a:endParaRPr lang="ru-RU"/>
        </a:p>
      </dgm:t>
    </dgm:pt>
    <dgm:pt modelId="{339FDF48-7258-4103-8165-86902B26E52C}" type="pres">
      <dgm:prSet presAssocID="{C3DC3187-A43E-47F3-BEF9-7E8836214B8A}" presName="parentText" presStyleLbl="node1" presStyleIdx="0" presStyleCnt="3" custScaleX="116875" custScaleY="240301" custLinFactNeighborX="82853" custLinFactNeighborY="-1258">
        <dgm:presLayoutVars>
          <dgm:chMax val="0"/>
          <dgm:bulletEnabled val="1"/>
        </dgm:presLayoutVars>
      </dgm:prSet>
      <dgm:spPr/>
      <dgm:t>
        <a:bodyPr/>
        <a:lstStyle/>
        <a:p>
          <a:endParaRPr lang="ru-RU"/>
        </a:p>
      </dgm:t>
    </dgm:pt>
    <dgm:pt modelId="{D7B4D7D1-1390-4800-A0DC-7B273EC10C35}" type="pres">
      <dgm:prSet presAssocID="{C3DC3187-A43E-47F3-BEF9-7E8836214B8A}" presName="negativeSpace" presStyleCnt="0"/>
      <dgm:spPr/>
    </dgm:pt>
    <dgm:pt modelId="{D28138A3-80A2-408D-8B7A-7E3A3F48D2CA}" type="pres">
      <dgm:prSet presAssocID="{C3DC3187-A43E-47F3-BEF9-7E8836214B8A}" presName="childText" presStyleLbl="conFgAcc1" presStyleIdx="0" presStyleCnt="3">
        <dgm:presLayoutVars>
          <dgm:bulletEnabled val="1"/>
        </dgm:presLayoutVars>
      </dgm:prSet>
      <dgm:spPr/>
    </dgm:pt>
    <dgm:pt modelId="{43424938-8AC4-49B2-A799-E2B2CDF96E7B}" type="pres">
      <dgm:prSet presAssocID="{0E301714-2407-4B4C-A06F-5842E338AB8F}" presName="spaceBetweenRectangles" presStyleCnt="0"/>
      <dgm:spPr/>
    </dgm:pt>
    <dgm:pt modelId="{15EBD454-6786-4899-827A-DC43999D48E0}" type="pres">
      <dgm:prSet presAssocID="{932D3608-1BC8-47D9-960F-880C1F45CC84}" presName="parentLin" presStyleCnt="0"/>
      <dgm:spPr/>
    </dgm:pt>
    <dgm:pt modelId="{3DAA2121-2FBE-406E-8680-759313670895}" type="pres">
      <dgm:prSet presAssocID="{932D3608-1BC8-47D9-960F-880C1F45CC84}" presName="parentLeftMargin" presStyleLbl="node1" presStyleIdx="0" presStyleCnt="3"/>
      <dgm:spPr/>
      <dgm:t>
        <a:bodyPr/>
        <a:lstStyle/>
        <a:p>
          <a:endParaRPr lang="ru-RU"/>
        </a:p>
      </dgm:t>
    </dgm:pt>
    <dgm:pt modelId="{E441305B-E63A-4EB1-A138-CB5300F3EE2E}" type="pres">
      <dgm:prSet presAssocID="{932D3608-1BC8-47D9-960F-880C1F45CC84}" presName="parentText" presStyleLbl="node1" presStyleIdx="1" presStyleCnt="3" custScaleX="158189" custScaleY="384291">
        <dgm:presLayoutVars>
          <dgm:chMax val="0"/>
          <dgm:bulletEnabled val="1"/>
        </dgm:presLayoutVars>
      </dgm:prSet>
      <dgm:spPr/>
      <dgm:t>
        <a:bodyPr/>
        <a:lstStyle/>
        <a:p>
          <a:endParaRPr lang="ru-RU"/>
        </a:p>
      </dgm:t>
    </dgm:pt>
    <dgm:pt modelId="{9EDA8ED9-7DB8-498C-8042-998C50A8B9D1}" type="pres">
      <dgm:prSet presAssocID="{932D3608-1BC8-47D9-960F-880C1F45CC84}" presName="negativeSpace" presStyleCnt="0"/>
      <dgm:spPr/>
    </dgm:pt>
    <dgm:pt modelId="{CB00DB38-A83A-430D-9138-C925F3B64C83}" type="pres">
      <dgm:prSet presAssocID="{932D3608-1BC8-47D9-960F-880C1F45CC84}" presName="childText" presStyleLbl="conFgAcc1" presStyleIdx="1" presStyleCnt="3">
        <dgm:presLayoutVars>
          <dgm:bulletEnabled val="1"/>
        </dgm:presLayoutVars>
      </dgm:prSet>
      <dgm:spPr/>
    </dgm:pt>
    <dgm:pt modelId="{54C9E96C-9207-475F-B08F-F4277CBA9393}" type="pres">
      <dgm:prSet presAssocID="{241BBD30-1994-4214-8968-B584E5E7CD69}" presName="spaceBetweenRectangles" presStyleCnt="0"/>
      <dgm:spPr/>
    </dgm:pt>
    <dgm:pt modelId="{A747B63E-499D-4CA1-A1A4-C3C04E252939}" type="pres">
      <dgm:prSet presAssocID="{4CA10A26-67DB-449E-B88F-110B2FC854DB}" presName="parentLin" presStyleCnt="0"/>
      <dgm:spPr/>
    </dgm:pt>
    <dgm:pt modelId="{27DDEEFA-C8CE-4709-B948-DF9997110684}" type="pres">
      <dgm:prSet presAssocID="{4CA10A26-67DB-449E-B88F-110B2FC854DB}" presName="parentLeftMargin" presStyleLbl="node1" presStyleIdx="1" presStyleCnt="3"/>
      <dgm:spPr/>
      <dgm:t>
        <a:bodyPr/>
        <a:lstStyle/>
        <a:p>
          <a:endParaRPr lang="ru-RU"/>
        </a:p>
      </dgm:t>
    </dgm:pt>
    <dgm:pt modelId="{A732CB2E-0F50-455E-86BB-5C90E0756EAF}" type="pres">
      <dgm:prSet presAssocID="{4CA10A26-67DB-449E-B88F-110B2FC854DB}" presName="parentText" presStyleLbl="node1" presStyleIdx="2" presStyleCnt="3" custScaleX="112945" custScaleY="243455" custLinFactX="740" custLinFactNeighborX="100000" custLinFactNeighborY="-1378">
        <dgm:presLayoutVars>
          <dgm:chMax val="0"/>
          <dgm:bulletEnabled val="1"/>
        </dgm:presLayoutVars>
      </dgm:prSet>
      <dgm:spPr/>
      <dgm:t>
        <a:bodyPr/>
        <a:lstStyle/>
        <a:p>
          <a:endParaRPr lang="ru-RU"/>
        </a:p>
      </dgm:t>
    </dgm:pt>
    <dgm:pt modelId="{8C1A4AFA-6006-44BD-AADA-01304F48FEE0}" type="pres">
      <dgm:prSet presAssocID="{4CA10A26-67DB-449E-B88F-110B2FC854DB}" presName="negativeSpace" presStyleCnt="0"/>
      <dgm:spPr/>
    </dgm:pt>
    <dgm:pt modelId="{3D342BC9-5D62-4CDC-86E9-BE6A45A4F35A}" type="pres">
      <dgm:prSet presAssocID="{4CA10A26-67DB-449E-B88F-110B2FC854DB}" presName="childText" presStyleLbl="conFgAcc1" presStyleIdx="2" presStyleCnt="3">
        <dgm:presLayoutVars>
          <dgm:bulletEnabled val="1"/>
        </dgm:presLayoutVars>
      </dgm:prSet>
      <dgm:spPr/>
    </dgm:pt>
  </dgm:ptLst>
  <dgm:cxnLst>
    <dgm:cxn modelId="{058D8EC1-9626-4258-859A-9B8BD89FA506}" type="presOf" srcId="{4CA10A26-67DB-449E-B88F-110B2FC854DB}" destId="{A732CB2E-0F50-455E-86BB-5C90E0756EAF}" srcOrd="1" destOrd="0" presId="urn:microsoft.com/office/officeart/2005/8/layout/list1"/>
    <dgm:cxn modelId="{3062AEAC-BFA4-4CE9-8596-074AD10AFDD2}" type="presOf" srcId="{84E869C5-72DC-4803-AE10-BF82E8257595}" destId="{827C310A-4F3E-4834-9160-A50521DE77BB}" srcOrd="0" destOrd="0" presId="urn:microsoft.com/office/officeart/2005/8/layout/list1"/>
    <dgm:cxn modelId="{77DD88B9-C7DD-4548-A23C-8E4013DCC971}" type="presOf" srcId="{932D3608-1BC8-47D9-960F-880C1F45CC84}" destId="{E441305B-E63A-4EB1-A138-CB5300F3EE2E}" srcOrd="1" destOrd="0" presId="urn:microsoft.com/office/officeart/2005/8/layout/list1"/>
    <dgm:cxn modelId="{6E7D51E7-9405-4334-B231-2C1640D355EA}" type="presOf" srcId="{C3DC3187-A43E-47F3-BEF9-7E8836214B8A}" destId="{339FDF48-7258-4103-8165-86902B26E52C}" srcOrd="1" destOrd="0" presId="urn:microsoft.com/office/officeart/2005/8/layout/list1"/>
    <dgm:cxn modelId="{484C4B55-D25B-401C-A285-77289342D388}" srcId="{84E869C5-72DC-4803-AE10-BF82E8257595}" destId="{4CA10A26-67DB-449E-B88F-110B2FC854DB}" srcOrd="2" destOrd="0" parTransId="{6AC852CE-C266-4DF4-A8EB-E832DBC93508}" sibTransId="{1AB08C16-48DF-4AE0-919C-A95CAE648CCC}"/>
    <dgm:cxn modelId="{862269C9-493B-43EC-A767-90BD11C71415}" type="presOf" srcId="{C3DC3187-A43E-47F3-BEF9-7E8836214B8A}" destId="{3B9FF61E-634A-4D95-9B8E-DE0402ACDD4F}" srcOrd="0" destOrd="0" presId="urn:microsoft.com/office/officeart/2005/8/layout/list1"/>
    <dgm:cxn modelId="{7FF71E0D-AE14-4FA8-8116-03AA6770369D}" srcId="{84E869C5-72DC-4803-AE10-BF82E8257595}" destId="{C3DC3187-A43E-47F3-BEF9-7E8836214B8A}" srcOrd="0" destOrd="0" parTransId="{22FE1AD9-2550-4AFE-BB5D-C3DAC535D88A}" sibTransId="{0E301714-2407-4B4C-A06F-5842E338AB8F}"/>
    <dgm:cxn modelId="{5DE6A308-B17B-4B2A-9C68-31C14DB2A037}" srcId="{84E869C5-72DC-4803-AE10-BF82E8257595}" destId="{932D3608-1BC8-47D9-960F-880C1F45CC84}" srcOrd="1" destOrd="0" parTransId="{13B5ADBB-FA1D-4DA1-9122-7F11DA7113BA}" sibTransId="{241BBD30-1994-4214-8968-B584E5E7CD69}"/>
    <dgm:cxn modelId="{8F3E5A43-1C2D-4AFC-9645-97AA70DEE3BE}" type="presOf" srcId="{4CA10A26-67DB-449E-B88F-110B2FC854DB}" destId="{27DDEEFA-C8CE-4709-B948-DF9997110684}" srcOrd="0" destOrd="0" presId="urn:microsoft.com/office/officeart/2005/8/layout/list1"/>
    <dgm:cxn modelId="{2719494D-5192-4E36-86AE-4EEA006B5E45}" type="presOf" srcId="{932D3608-1BC8-47D9-960F-880C1F45CC84}" destId="{3DAA2121-2FBE-406E-8680-759313670895}" srcOrd="0" destOrd="0" presId="urn:microsoft.com/office/officeart/2005/8/layout/list1"/>
    <dgm:cxn modelId="{E2813A94-7C68-4A86-8699-82A78E70C732}" type="presParOf" srcId="{827C310A-4F3E-4834-9160-A50521DE77BB}" destId="{64DF4145-D97F-431A-A681-A5D402A07DBF}" srcOrd="0" destOrd="0" presId="urn:microsoft.com/office/officeart/2005/8/layout/list1"/>
    <dgm:cxn modelId="{67E99380-77A4-4274-858C-18DB69EFC98A}" type="presParOf" srcId="{64DF4145-D97F-431A-A681-A5D402A07DBF}" destId="{3B9FF61E-634A-4D95-9B8E-DE0402ACDD4F}" srcOrd="0" destOrd="0" presId="urn:microsoft.com/office/officeart/2005/8/layout/list1"/>
    <dgm:cxn modelId="{071683D1-070B-41DC-8E4B-7B8BE9D839C8}" type="presParOf" srcId="{64DF4145-D97F-431A-A681-A5D402A07DBF}" destId="{339FDF48-7258-4103-8165-86902B26E52C}" srcOrd="1" destOrd="0" presId="urn:microsoft.com/office/officeart/2005/8/layout/list1"/>
    <dgm:cxn modelId="{AFCF5972-0923-4B9F-B489-B87EB3222126}" type="presParOf" srcId="{827C310A-4F3E-4834-9160-A50521DE77BB}" destId="{D7B4D7D1-1390-4800-A0DC-7B273EC10C35}" srcOrd="1" destOrd="0" presId="urn:microsoft.com/office/officeart/2005/8/layout/list1"/>
    <dgm:cxn modelId="{AFBC0BD2-9333-4438-B3CC-5F623A020263}" type="presParOf" srcId="{827C310A-4F3E-4834-9160-A50521DE77BB}" destId="{D28138A3-80A2-408D-8B7A-7E3A3F48D2CA}" srcOrd="2" destOrd="0" presId="urn:microsoft.com/office/officeart/2005/8/layout/list1"/>
    <dgm:cxn modelId="{118421C7-2EB7-4EB0-9DE5-6DB3060D3876}" type="presParOf" srcId="{827C310A-4F3E-4834-9160-A50521DE77BB}" destId="{43424938-8AC4-49B2-A799-E2B2CDF96E7B}" srcOrd="3" destOrd="0" presId="urn:microsoft.com/office/officeart/2005/8/layout/list1"/>
    <dgm:cxn modelId="{584A93EA-0468-4E31-9AFE-7279A0EF6763}" type="presParOf" srcId="{827C310A-4F3E-4834-9160-A50521DE77BB}" destId="{15EBD454-6786-4899-827A-DC43999D48E0}" srcOrd="4" destOrd="0" presId="urn:microsoft.com/office/officeart/2005/8/layout/list1"/>
    <dgm:cxn modelId="{B97906D3-0BCF-4E5E-93F0-E73FE8D361E2}" type="presParOf" srcId="{15EBD454-6786-4899-827A-DC43999D48E0}" destId="{3DAA2121-2FBE-406E-8680-759313670895}" srcOrd="0" destOrd="0" presId="urn:microsoft.com/office/officeart/2005/8/layout/list1"/>
    <dgm:cxn modelId="{C43EA921-5B65-48A9-A28A-E5650D00DE47}" type="presParOf" srcId="{15EBD454-6786-4899-827A-DC43999D48E0}" destId="{E441305B-E63A-4EB1-A138-CB5300F3EE2E}" srcOrd="1" destOrd="0" presId="urn:microsoft.com/office/officeart/2005/8/layout/list1"/>
    <dgm:cxn modelId="{BCD0F763-4326-4E67-9C81-58F8B11E39BB}" type="presParOf" srcId="{827C310A-4F3E-4834-9160-A50521DE77BB}" destId="{9EDA8ED9-7DB8-498C-8042-998C50A8B9D1}" srcOrd="5" destOrd="0" presId="urn:microsoft.com/office/officeart/2005/8/layout/list1"/>
    <dgm:cxn modelId="{F0AA8DC5-D512-42AA-B54D-BE1D8DBFC7BC}" type="presParOf" srcId="{827C310A-4F3E-4834-9160-A50521DE77BB}" destId="{CB00DB38-A83A-430D-9138-C925F3B64C83}" srcOrd="6" destOrd="0" presId="urn:microsoft.com/office/officeart/2005/8/layout/list1"/>
    <dgm:cxn modelId="{3150C95B-421B-4D76-B1D9-88846B28E7ED}" type="presParOf" srcId="{827C310A-4F3E-4834-9160-A50521DE77BB}" destId="{54C9E96C-9207-475F-B08F-F4277CBA9393}" srcOrd="7" destOrd="0" presId="urn:microsoft.com/office/officeart/2005/8/layout/list1"/>
    <dgm:cxn modelId="{DCFF17FE-8660-425D-962C-B96E02177AC8}" type="presParOf" srcId="{827C310A-4F3E-4834-9160-A50521DE77BB}" destId="{A747B63E-499D-4CA1-A1A4-C3C04E252939}" srcOrd="8" destOrd="0" presId="urn:microsoft.com/office/officeart/2005/8/layout/list1"/>
    <dgm:cxn modelId="{9140F90D-766C-4C42-8241-5AE0B9E4CBF8}" type="presParOf" srcId="{A747B63E-499D-4CA1-A1A4-C3C04E252939}" destId="{27DDEEFA-C8CE-4709-B948-DF9997110684}" srcOrd="0" destOrd="0" presId="urn:microsoft.com/office/officeart/2005/8/layout/list1"/>
    <dgm:cxn modelId="{B3EDF09F-6586-4E91-969B-F0E0EDEECE00}" type="presParOf" srcId="{A747B63E-499D-4CA1-A1A4-C3C04E252939}" destId="{A732CB2E-0F50-455E-86BB-5C90E0756EAF}" srcOrd="1" destOrd="0" presId="urn:microsoft.com/office/officeart/2005/8/layout/list1"/>
    <dgm:cxn modelId="{2AF6EA62-9005-45B7-A330-1975593157B9}" type="presParOf" srcId="{827C310A-4F3E-4834-9160-A50521DE77BB}" destId="{8C1A4AFA-6006-44BD-AADA-01304F48FEE0}" srcOrd="9" destOrd="0" presId="urn:microsoft.com/office/officeart/2005/8/layout/list1"/>
    <dgm:cxn modelId="{1E1848F9-89A6-4B45-BC2E-D443EA8EB522}" type="presParOf" srcId="{827C310A-4F3E-4834-9160-A50521DE77BB}" destId="{3D342BC9-5D62-4CDC-86E9-BE6A45A4F35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138A3-80A2-408D-8B7A-7E3A3F48D2CA}">
      <dsp:nvSpPr>
        <dsp:cNvPr id="0" name=""/>
        <dsp:cNvSpPr/>
      </dsp:nvSpPr>
      <dsp:spPr>
        <a:xfrm>
          <a:off x="0" y="822910"/>
          <a:ext cx="6096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FDF48-7258-4103-8165-86902B26E52C}">
      <dsp:nvSpPr>
        <dsp:cNvPr id="0" name=""/>
        <dsp:cNvSpPr/>
      </dsp:nvSpPr>
      <dsp:spPr>
        <a:xfrm>
          <a:off x="556791" y="87783"/>
          <a:ext cx="4982419" cy="9221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uk-UA" sz="3600" kern="1200" dirty="0" smtClean="0"/>
            <a:t>Генетичний   фактор</a:t>
          </a:r>
          <a:endParaRPr lang="ru-RU" sz="3600" kern="1200" dirty="0"/>
        </a:p>
      </dsp:txBody>
      <dsp:txXfrm>
        <a:off x="601808" y="132800"/>
        <a:ext cx="4892385" cy="832145"/>
      </dsp:txXfrm>
    </dsp:sp>
    <dsp:sp modelId="{CB00DB38-A83A-430D-9138-C925F3B64C83}">
      <dsp:nvSpPr>
        <dsp:cNvPr id="0" name=""/>
        <dsp:cNvSpPr/>
      </dsp:nvSpPr>
      <dsp:spPr>
        <a:xfrm>
          <a:off x="0" y="2503585"/>
          <a:ext cx="6096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441305B-E63A-4EB1-A138-CB5300F3EE2E}">
      <dsp:nvSpPr>
        <dsp:cNvPr id="0" name=""/>
        <dsp:cNvSpPr/>
      </dsp:nvSpPr>
      <dsp:spPr>
        <a:xfrm>
          <a:off x="263128" y="1220710"/>
          <a:ext cx="5827356" cy="147475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600200">
            <a:lnSpc>
              <a:spcPct val="90000"/>
            </a:lnSpc>
            <a:spcBef>
              <a:spcPct val="0"/>
            </a:spcBef>
            <a:spcAft>
              <a:spcPct val="35000"/>
            </a:spcAft>
          </a:pPr>
          <a:r>
            <a:rPr lang="uk-UA" sz="3600" kern="1200" dirty="0" smtClean="0"/>
            <a:t>Середовище, в  якому  знаходиться  та  виховується  дитина</a:t>
          </a:r>
          <a:endParaRPr lang="ru-RU" sz="3600" kern="1200" dirty="0"/>
        </a:p>
      </dsp:txBody>
      <dsp:txXfrm>
        <a:off x="335120" y="1292702"/>
        <a:ext cx="5683372" cy="1330771"/>
      </dsp:txXfrm>
    </dsp:sp>
    <dsp:sp modelId="{3D342BC9-5D62-4CDC-86E9-BE6A45A4F35A}">
      <dsp:nvSpPr>
        <dsp:cNvPr id="0" name=""/>
        <dsp:cNvSpPr/>
      </dsp:nvSpPr>
      <dsp:spPr>
        <a:xfrm>
          <a:off x="0" y="3643788"/>
          <a:ext cx="6096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732CB2E-0F50-455E-86BB-5C90E0756EAF}">
      <dsp:nvSpPr>
        <dsp:cNvPr id="0" name=""/>
        <dsp:cNvSpPr/>
      </dsp:nvSpPr>
      <dsp:spPr>
        <a:xfrm>
          <a:off x="640551" y="2896097"/>
          <a:ext cx="4814882" cy="93428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600200">
            <a:lnSpc>
              <a:spcPct val="90000"/>
            </a:lnSpc>
            <a:spcBef>
              <a:spcPct val="0"/>
            </a:spcBef>
            <a:spcAft>
              <a:spcPct val="35000"/>
            </a:spcAft>
          </a:pPr>
          <a:r>
            <a:rPr lang="uk-UA" sz="3600" kern="1200" dirty="0" smtClean="0"/>
            <a:t>Виховання  та  навчання</a:t>
          </a:r>
          <a:endParaRPr lang="ru-RU" sz="3600" kern="1200" dirty="0"/>
        </a:p>
      </dsp:txBody>
      <dsp:txXfrm>
        <a:off x="686159" y="2941705"/>
        <a:ext cx="4723666" cy="8430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14.05.2016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14.05.2016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2123728" y="980728"/>
            <a:ext cx="4680520" cy="4031873"/>
          </a:xfrm>
          <a:prstGeom prst="rect">
            <a:avLst/>
          </a:prstGeom>
          <a:noFill/>
        </p:spPr>
        <p:txBody>
          <a:bodyPr wrap="square" rtlCol="0">
            <a:spAutoFit/>
          </a:bodyPr>
          <a:lstStyle/>
          <a:p>
            <a:pPr algn="ctr"/>
            <a:endParaRPr lang="uk-UA" sz="3200" dirty="0" smtClean="0">
              <a:solidFill>
                <a:srgbClr val="FF0000"/>
              </a:solidFill>
              <a:latin typeface="Arial Black" panose="020B0A04020102020204" pitchFamily="34" charset="0"/>
            </a:endParaRPr>
          </a:p>
          <a:p>
            <a:pPr algn="ctr"/>
            <a:r>
              <a:rPr lang="uk-UA" sz="3200" dirty="0" smtClean="0">
                <a:solidFill>
                  <a:schemeClr val="bg2">
                    <a:lumMod val="75000"/>
                  </a:schemeClr>
                </a:solidFill>
                <a:latin typeface="Arial Black" panose="020B0A04020102020204" pitchFamily="34" charset="0"/>
              </a:rPr>
              <a:t>Класні  батьківські  збори </a:t>
            </a:r>
          </a:p>
          <a:p>
            <a:pPr algn="ctr"/>
            <a:r>
              <a:rPr lang="uk-UA" sz="3200" dirty="0">
                <a:solidFill>
                  <a:schemeClr val="bg2">
                    <a:lumMod val="75000"/>
                  </a:schemeClr>
                </a:solidFill>
                <a:latin typeface="Arial Black" panose="020B0A04020102020204" pitchFamily="34" charset="0"/>
              </a:rPr>
              <a:t>н</a:t>
            </a:r>
            <a:r>
              <a:rPr lang="uk-UA" sz="3200" dirty="0" smtClean="0">
                <a:solidFill>
                  <a:schemeClr val="bg2">
                    <a:lumMod val="75000"/>
                  </a:schemeClr>
                </a:solidFill>
                <a:latin typeface="Arial Black" panose="020B0A04020102020204" pitchFamily="34" charset="0"/>
              </a:rPr>
              <a:t>а  тему:</a:t>
            </a:r>
          </a:p>
          <a:p>
            <a:pPr algn="ctr"/>
            <a:r>
              <a:rPr lang="uk-UA" sz="3200" dirty="0" smtClean="0">
                <a:solidFill>
                  <a:schemeClr val="bg2">
                    <a:lumMod val="75000"/>
                  </a:schemeClr>
                </a:solidFill>
                <a:latin typeface="Arial Black" panose="020B0A04020102020204" pitchFamily="34" charset="0"/>
              </a:rPr>
              <a:t>«Родина  та  школа -  два  крила  виховання  дитини»</a:t>
            </a:r>
            <a:endParaRPr lang="ru-RU" sz="3200"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36391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9"/>
            <a:ext cx="9144000" cy="6822281"/>
          </a:xfrm>
          <a:prstGeom prst="rect">
            <a:avLst/>
          </a:prstGeom>
          <a:ln w="2286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467544" y="1443841"/>
            <a:ext cx="8136904" cy="5262979"/>
          </a:xfrm>
          <a:prstGeom prst="rect">
            <a:avLst/>
          </a:prstGeom>
        </p:spPr>
        <p:txBody>
          <a:bodyPr wrap="square">
            <a:spAutoFit/>
          </a:bodyPr>
          <a:lstStyle/>
          <a:p>
            <a:pPr algn="just"/>
            <a:r>
              <a:rPr lang="ru-RU" sz="2400" b="1" dirty="0" smtClean="0">
                <a:solidFill>
                  <a:srgbClr val="C00000"/>
                </a:solidFill>
                <a:latin typeface="Arial Narrow" panose="020B0606020202030204" pitchFamily="34" charset="0"/>
                <a:cs typeface="Andalus" panose="02020603050405020304" pitchFamily="18" charset="-78"/>
              </a:rPr>
              <a:t>	</a:t>
            </a:r>
            <a:r>
              <a:rPr lang="ru-RU" sz="2800" b="1" dirty="0" smtClean="0">
                <a:solidFill>
                  <a:srgbClr val="C00000"/>
                </a:solidFill>
                <a:latin typeface="Arial Narrow" panose="020B0606020202030204" pitchFamily="34" charset="0"/>
                <a:cs typeface="Andalus" panose="02020603050405020304" pitchFamily="18" charset="-78"/>
              </a:rPr>
              <a:t>Мені </a:t>
            </a:r>
            <a:r>
              <a:rPr lang="ru-RU" sz="2800" b="1" dirty="0">
                <a:solidFill>
                  <a:srgbClr val="C00000"/>
                </a:solidFill>
                <a:latin typeface="Arial Narrow" panose="020B0606020202030204" pitchFamily="34" charset="0"/>
                <a:cs typeface="Andalus" panose="02020603050405020304" pitchFamily="18" charset="-78"/>
              </a:rPr>
              <a:t>подобається порівнювати дитину з водою. Це річка весела та стрімка, бурхлива, або ж глибока та повільна. Вона пливе собі, куди їй заманеться, рухається вільно та невимушено. Але рух кожної річки визначає її русло, ті береги, яких ми називаємо “батьками”. Вони, завжди ніби попереду, визначають основне спрямування її руху. Якщо батьки знають, як виховувати дитину, мають свої стійкі ціннісні настанови, розуміють, що є важливим для дитини, - то це береги міцні, надійні. Тоді і річка почувається захищеною та </a:t>
            </a:r>
            <a:r>
              <a:rPr lang="ru-RU" sz="2800" b="1" dirty="0" smtClean="0">
                <a:solidFill>
                  <a:srgbClr val="C00000"/>
                </a:solidFill>
                <a:latin typeface="Arial Narrow" panose="020B0606020202030204" pitchFamily="34" charset="0"/>
                <a:cs typeface="Andalus" panose="02020603050405020304" pitchFamily="18" charset="-78"/>
              </a:rPr>
              <a:t>більш впевненою</a:t>
            </a:r>
            <a:r>
              <a:rPr lang="ru-RU" sz="2800" b="1" dirty="0">
                <a:solidFill>
                  <a:srgbClr val="C00000"/>
                </a:solidFill>
                <a:latin typeface="Arial Narrow" panose="020B0606020202030204" pitchFamily="34" charset="0"/>
                <a:cs typeface="Andalus" panose="02020603050405020304" pitchFamily="18" charset="-78"/>
              </a:rPr>
              <a:t>.</a:t>
            </a:r>
            <a:br>
              <a:rPr lang="ru-RU" sz="2800" b="1" dirty="0">
                <a:solidFill>
                  <a:srgbClr val="C00000"/>
                </a:solidFill>
                <a:latin typeface="Arial Narrow" panose="020B0606020202030204" pitchFamily="34" charset="0"/>
                <a:cs typeface="Andalus" panose="02020603050405020304" pitchFamily="18" charset="-78"/>
              </a:rPr>
            </a:br>
            <a:endParaRPr lang="ru-RU" sz="2800" dirty="0">
              <a:solidFill>
                <a:srgbClr val="C00000"/>
              </a:solidFill>
            </a:endParaRPr>
          </a:p>
        </p:txBody>
      </p:sp>
    </p:spTree>
    <p:extLst>
      <p:ext uri="{BB962C8B-B14F-4D97-AF65-F5344CB8AC3E}">
        <p14:creationId xmlns:p14="http://schemas.microsoft.com/office/powerpoint/2010/main" val="7834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9"/>
            <a:ext cx="9144000" cy="682228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Прямоугольник 4"/>
          <p:cNvSpPr/>
          <p:nvPr/>
        </p:nvSpPr>
        <p:spPr>
          <a:xfrm>
            <a:off x="467544" y="1582341"/>
            <a:ext cx="8208912" cy="4832092"/>
          </a:xfrm>
          <a:prstGeom prst="rect">
            <a:avLst/>
          </a:prstGeom>
        </p:spPr>
        <p:txBody>
          <a:bodyPr wrap="square">
            <a:spAutoFit/>
          </a:bodyPr>
          <a:lstStyle/>
          <a:p>
            <a:pPr algn="just"/>
            <a:r>
              <a:rPr lang="ru-RU" sz="2800" b="1" dirty="0" smtClean="0">
                <a:solidFill>
                  <a:schemeClr val="tx2">
                    <a:lumMod val="75000"/>
                  </a:schemeClr>
                </a:solidFill>
                <a:latin typeface="Arial Narrow" panose="020B0606020202030204" pitchFamily="34" charset="0"/>
                <a:cs typeface="Andalus" panose="02020603050405020304" pitchFamily="18" charset="-78"/>
              </a:rPr>
              <a:t>	</a:t>
            </a:r>
            <a:r>
              <a:rPr lang="ru-RU" sz="2800" b="1" dirty="0" smtClean="0">
                <a:solidFill>
                  <a:srgbClr val="C00000"/>
                </a:solidFill>
                <a:latin typeface="Arial Narrow" panose="020B0606020202030204" pitchFamily="34" charset="0"/>
                <a:cs typeface="Andalus" panose="02020603050405020304" pitchFamily="18" charset="-78"/>
              </a:rPr>
              <a:t>Де </a:t>
            </a:r>
            <a:r>
              <a:rPr lang="ru-RU" sz="2800" b="1" dirty="0">
                <a:solidFill>
                  <a:srgbClr val="C00000"/>
                </a:solidFill>
                <a:latin typeface="Arial Narrow" panose="020B0606020202030204" pitchFamily="34" charset="0"/>
                <a:cs typeface="Andalus" panose="02020603050405020304" pitchFamily="18" charset="-78"/>
              </a:rPr>
              <a:t>ви бачили такі береги, які б тиснули на річку чи змушували її плисти в інший бік? Річка пливе вільно у відповідності до своєї природи, але береги дещо скеровують її рух. Річка, яка не має берегів розтікається, поступово перетворюючись на болото. Так і дитина, яка не відчуває підтримки, розумного контролю з боку батьків не має життєвих орієнтирів, чіткого самоусвідомлення своїх справжніх бажань та потреб. Тому часто потрапляє під чужий вплив або тиск оточення.</a:t>
            </a:r>
            <a:br>
              <a:rPr lang="ru-RU" sz="2800" b="1" dirty="0">
                <a:solidFill>
                  <a:srgbClr val="C00000"/>
                </a:solidFill>
                <a:latin typeface="Arial Narrow" panose="020B0606020202030204" pitchFamily="34" charset="0"/>
                <a:cs typeface="Andalus" panose="02020603050405020304" pitchFamily="18" charset="-78"/>
              </a:rPr>
            </a:br>
            <a:endParaRPr lang="ru-RU" sz="2800" dirty="0">
              <a:solidFill>
                <a:srgbClr val="C00000"/>
              </a:solidFill>
            </a:endParaRPr>
          </a:p>
        </p:txBody>
      </p:sp>
    </p:spTree>
    <p:extLst>
      <p:ext uri="{BB962C8B-B14F-4D97-AF65-F5344CB8AC3E}">
        <p14:creationId xmlns:p14="http://schemas.microsoft.com/office/powerpoint/2010/main" val="22647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9"/>
            <a:ext cx="9144000" cy="682228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Прямоугольник 4"/>
          <p:cNvSpPr/>
          <p:nvPr/>
        </p:nvSpPr>
        <p:spPr>
          <a:xfrm>
            <a:off x="467544" y="1859340"/>
            <a:ext cx="8136904" cy="3970318"/>
          </a:xfrm>
          <a:prstGeom prst="rect">
            <a:avLst/>
          </a:prstGeom>
        </p:spPr>
        <p:txBody>
          <a:bodyPr wrap="square">
            <a:spAutoFit/>
          </a:bodyPr>
          <a:lstStyle/>
          <a:p>
            <a:pPr algn="just"/>
            <a:r>
              <a:rPr lang="ru-RU" sz="2800" b="1" dirty="0" smtClean="0">
                <a:solidFill>
                  <a:srgbClr val="C00000"/>
                </a:solidFill>
                <a:latin typeface="Arial Narrow" panose="020B0606020202030204" pitchFamily="34" charset="0"/>
                <a:cs typeface="Andalus" panose="02020603050405020304" pitchFamily="18" charset="-78"/>
              </a:rPr>
              <a:t>	Діти </a:t>
            </a:r>
            <a:r>
              <a:rPr lang="ru-RU" sz="2800" b="1" dirty="0">
                <a:solidFill>
                  <a:srgbClr val="C00000"/>
                </a:solidFill>
                <a:latin typeface="Arial Narrow" panose="020B0606020202030204" pitchFamily="34" charset="0"/>
                <a:cs typeface="Andalus" panose="02020603050405020304" pitchFamily="18" charset="-78"/>
              </a:rPr>
              <a:t>наслідують своїх батьків, вони ніби віддзеркалюють їхню поведінку, манери спілкування, але, головне, – засвоюють саме ті цінності, ті головні життєві принципи, які сповідують батьки. Тому помиляються ті батьки, які впевнені, що дитина буде робити так, „як я говорю”. Насправді, ж вона буде робити так, „як я роблю”. Тому батькам важливо бути послідовними у думках, переконаннях та діях.”</a:t>
            </a:r>
            <a:br>
              <a:rPr lang="ru-RU" sz="2800" b="1" dirty="0">
                <a:solidFill>
                  <a:srgbClr val="C00000"/>
                </a:solidFill>
                <a:latin typeface="Arial Narrow" panose="020B0606020202030204" pitchFamily="34" charset="0"/>
                <a:cs typeface="Andalus" panose="02020603050405020304" pitchFamily="18" charset="-78"/>
              </a:rPr>
            </a:br>
            <a:endParaRPr lang="ru-RU" sz="28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0593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4"/>
            <a:ext cx="9144000" cy="6813352"/>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611560" y="476672"/>
            <a:ext cx="7632848" cy="707886"/>
          </a:xfrm>
          <a:prstGeom prst="rect">
            <a:avLst/>
          </a:prstGeom>
        </p:spPr>
        <p:txBody>
          <a:bodyPr wrap="square">
            <a:spAutoFit/>
          </a:bodyPr>
          <a:lstStyle/>
          <a:p>
            <a:pPr algn="ctr"/>
            <a:r>
              <a:rPr lang="uk-UA" sz="4000" b="1" dirty="0" smtClean="0">
                <a:solidFill>
                  <a:srgbClr val="FF0000"/>
                </a:solidFill>
                <a:effectLst>
                  <a:outerShdw blurRad="38100" dist="38100" dir="2700000" algn="tl">
                    <a:srgbClr val="000000">
                      <a:alpha val="43137"/>
                    </a:srgbClr>
                  </a:outerShdw>
                </a:effectLst>
              </a:rPr>
              <a:t>Чому дитина не хоче вчитися?</a:t>
            </a:r>
            <a:endParaRPr lang="ru-RU" sz="40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611560" y="1340768"/>
            <a:ext cx="8064896" cy="3046988"/>
          </a:xfrm>
          <a:prstGeom prst="rect">
            <a:avLst/>
          </a:prstGeom>
        </p:spPr>
        <p:txBody>
          <a:bodyPr wrap="square">
            <a:spAutoFit/>
          </a:bodyPr>
          <a:lstStyle/>
          <a:p>
            <a:pPr algn="just">
              <a:buFont typeface="Wingdings" pitchFamily="2" charset="2"/>
              <a:buNone/>
              <a:defRPr/>
            </a:pPr>
            <a:r>
              <a:rPr lang="uk-UA" sz="2400" b="1" dirty="0" smtClean="0">
                <a:solidFill>
                  <a:schemeClr val="bg2"/>
                </a:solidFill>
              </a:rPr>
              <a:t>	Багатьох </a:t>
            </a:r>
            <a:r>
              <a:rPr lang="uk-UA" sz="2400" b="1" dirty="0">
                <a:solidFill>
                  <a:schemeClr val="bg2"/>
                </a:solidFill>
              </a:rPr>
              <a:t>батьків таке питання ставить в безвихідь, що вони тільки не роблять: намагаються говорити з дитиною, переводять в іншу школу, карають фізично, позбавляють кишенькових грошей і задоволень, наймають репетиторів, перестають розмовляти, а в результаті - напружені відносини в сім'ї і ще більш замкнута в собі дитина.</a:t>
            </a:r>
            <a:endParaRPr lang="ru-RU" sz="2400" b="1" dirty="0">
              <a:solidFill>
                <a:schemeClr val="bg2"/>
              </a:solidFill>
            </a:endParaRPr>
          </a:p>
          <a:p>
            <a:pPr algn="just">
              <a:buFont typeface="Wingdings" pitchFamily="2" charset="2"/>
              <a:buNone/>
              <a:defRPr/>
            </a:pPr>
            <a:endParaRPr lang="ru-RU" sz="2400" dirty="0"/>
          </a:p>
        </p:txBody>
      </p:sp>
      <p:sp>
        <p:nvSpPr>
          <p:cNvPr id="7" name="Прямоугольник 6"/>
          <p:cNvSpPr/>
          <p:nvPr/>
        </p:nvSpPr>
        <p:spPr>
          <a:xfrm>
            <a:off x="4572000" y="3615237"/>
            <a:ext cx="4392487" cy="1077218"/>
          </a:xfrm>
          <a:prstGeom prst="rect">
            <a:avLst/>
          </a:prstGeom>
        </p:spPr>
        <p:txBody>
          <a:bodyPr wrap="square">
            <a:spAutoFit/>
          </a:bodyPr>
          <a:lstStyle/>
          <a:p>
            <a:pPr marL="342900" indent="-342900" algn="ctr">
              <a:spcBef>
                <a:spcPct val="20000"/>
              </a:spcBef>
              <a:buClr>
                <a:schemeClr val="hlink"/>
              </a:buClr>
              <a:buSzPct val="60000"/>
              <a:buFont typeface="Wingdings" pitchFamily="2" charset="2"/>
              <a:buNone/>
              <a:defRPr/>
            </a:pPr>
            <a:r>
              <a:rPr lang="uk-UA" sz="3200" b="1" kern="0" dirty="0">
                <a:solidFill>
                  <a:srgbClr val="FF0000"/>
                </a:solidFill>
                <a:effectLst>
                  <a:outerShdw blurRad="38100" dist="38100" dir="2700000" algn="tl">
                    <a:srgbClr val="000000"/>
                  </a:outerShdw>
                </a:effectLst>
              </a:rPr>
              <a:t>Дитина не хоче </a:t>
            </a:r>
            <a:r>
              <a:rPr lang="uk-UA" sz="3200" b="1" kern="0" dirty="0" smtClean="0">
                <a:solidFill>
                  <a:srgbClr val="FF0000"/>
                </a:solidFill>
                <a:effectLst>
                  <a:outerShdw blurRad="38100" dist="38100" dir="2700000" algn="tl">
                    <a:srgbClr val="000000"/>
                  </a:outerShdw>
                </a:effectLst>
              </a:rPr>
              <a:t>вчитись </a:t>
            </a:r>
            <a:r>
              <a:rPr lang="uk-UA" sz="3200" b="1" kern="0" dirty="0">
                <a:solidFill>
                  <a:srgbClr val="FF0000"/>
                </a:solidFill>
                <a:effectLst>
                  <a:outerShdw blurRad="38100" dist="38100" dir="2700000" algn="tl">
                    <a:srgbClr val="000000"/>
                  </a:outerShdw>
                </a:effectLst>
              </a:rPr>
              <a:t>– лінь.</a:t>
            </a:r>
            <a:endParaRPr lang="ru-RU" sz="3200" b="1" kern="0" dirty="0">
              <a:solidFill>
                <a:srgbClr val="FF0000"/>
              </a:solidFill>
              <a:effectLst>
                <a:outerShdw blurRad="38100" dist="38100" dir="2700000" algn="tl">
                  <a:srgbClr val="000000"/>
                </a:outerShdw>
              </a:effectLst>
            </a:endParaRPr>
          </a:p>
        </p:txBody>
      </p:sp>
      <p:sp>
        <p:nvSpPr>
          <p:cNvPr id="9" name="Прямоугольник 8"/>
          <p:cNvSpPr/>
          <p:nvPr/>
        </p:nvSpPr>
        <p:spPr>
          <a:xfrm>
            <a:off x="596772" y="3907940"/>
            <a:ext cx="3656770" cy="707886"/>
          </a:xfrm>
          <a:prstGeom prst="rect">
            <a:avLst/>
          </a:prstGeom>
        </p:spPr>
        <p:txBody>
          <a:bodyPr wrap="none">
            <a:spAutoFit/>
          </a:bodyPr>
          <a:lstStyle/>
          <a:p>
            <a:pPr marL="342900" indent="-342900">
              <a:spcBef>
                <a:spcPct val="20000"/>
              </a:spcBef>
              <a:buClr>
                <a:schemeClr val="hlink"/>
              </a:buClr>
              <a:buSzPct val="60000"/>
              <a:buFont typeface="Wingdings" pitchFamily="2" charset="2"/>
              <a:buNone/>
              <a:defRPr/>
            </a:pPr>
            <a:r>
              <a:rPr lang="uk-UA" sz="4000" b="1" kern="0" dirty="0">
                <a:solidFill>
                  <a:srgbClr val="FF0066"/>
                </a:solidFill>
                <a:effectLst>
                  <a:outerShdw blurRad="38100" dist="38100" dir="2700000" algn="tl">
                    <a:srgbClr val="000000"/>
                  </a:outerShdw>
                </a:effectLst>
              </a:rPr>
              <a:t>ПРОБЛЕМА №1</a:t>
            </a:r>
            <a:endParaRPr lang="ru-RU" sz="4000" b="1" kern="0" dirty="0">
              <a:solidFill>
                <a:srgbClr val="FF0066"/>
              </a:solidFill>
              <a:effectLst>
                <a:outerShdw blurRad="38100" dist="38100" dir="2700000" algn="tl">
                  <a:srgbClr val="000000"/>
                </a:outerShdw>
              </a:effectLst>
            </a:endParaRPr>
          </a:p>
        </p:txBody>
      </p:sp>
      <p:sp>
        <p:nvSpPr>
          <p:cNvPr id="10" name="Прямоугольник 9"/>
          <p:cNvSpPr/>
          <p:nvPr/>
        </p:nvSpPr>
        <p:spPr>
          <a:xfrm>
            <a:off x="1763688" y="4813994"/>
            <a:ext cx="6912768" cy="954107"/>
          </a:xfrm>
          <a:prstGeom prst="rect">
            <a:avLst/>
          </a:prstGeom>
        </p:spPr>
        <p:txBody>
          <a:bodyPr wrap="square">
            <a:spAutoFit/>
          </a:bodyPr>
          <a:lstStyle/>
          <a:p>
            <a:pPr algn="just"/>
            <a:r>
              <a:rPr lang="uk-UA" altLang="ru-RU" sz="2800" dirty="0" smtClean="0">
                <a:solidFill>
                  <a:srgbClr val="7030A0"/>
                </a:solidFill>
              </a:rPr>
              <a:t> </a:t>
            </a:r>
            <a:r>
              <a:rPr lang="uk-UA" altLang="ru-RU" sz="2800" b="1" dirty="0" smtClean="0">
                <a:solidFill>
                  <a:schemeClr val="accent1">
                    <a:lumMod val="50000"/>
                  </a:schemeClr>
                </a:solidFill>
              </a:rPr>
              <a:t>«</a:t>
            </a:r>
            <a:r>
              <a:rPr lang="uk-UA" altLang="ru-RU" sz="2800" b="1" dirty="0">
                <a:solidFill>
                  <a:schemeClr val="accent1">
                    <a:lumMod val="50000"/>
                  </a:schemeClr>
                </a:solidFill>
              </a:rPr>
              <a:t>Лінь» - це «відсутність бажання діяти, працювати, любов до </a:t>
            </a:r>
            <a:r>
              <a:rPr lang="uk-UA" altLang="ru-RU" sz="2800" b="1" dirty="0" smtClean="0">
                <a:solidFill>
                  <a:schemeClr val="accent1">
                    <a:lumMod val="50000"/>
                  </a:schemeClr>
                </a:solidFill>
              </a:rPr>
              <a:t>неробства»</a:t>
            </a:r>
            <a:endParaRPr lang="ru-RU" altLang="ru-RU" sz="2800" b="1" dirty="0">
              <a:solidFill>
                <a:schemeClr val="accent1">
                  <a:lumMod val="50000"/>
                </a:schemeClr>
              </a:solidFill>
            </a:endParaRPr>
          </a:p>
        </p:txBody>
      </p:sp>
    </p:spTree>
    <p:extLst>
      <p:ext uri="{BB962C8B-B14F-4D97-AF65-F5344CB8AC3E}">
        <p14:creationId xmlns:p14="http://schemas.microsoft.com/office/powerpoint/2010/main" val="8214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8" presetClass="entr" presetSubtype="12"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trips(downLeft)">
                                      <p:cBhvr>
                                        <p:cTn id="28" dur="500"/>
                                        <p:tgtEl>
                                          <p:spTgt spid="7">
                                            <p:txEl>
                                              <p:pRg st="0" end="0"/>
                                            </p:txEl>
                                          </p:spTgt>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4"/>
            <a:ext cx="9144000" cy="6813352"/>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611560" y="476672"/>
            <a:ext cx="7632848" cy="707886"/>
          </a:xfrm>
          <a:prstGeom prst="rect">
            <a:avLst/>
          </a:prstGeom>
        </p:spPr>
        <p:txBody>
          <a:bodyPr wrap="square">
            <a:spAutoFit/>
          </a:bodyPr>
          <a:lstStyle/>
          <a:p>
            <a:pPr algn="ctr"/>
            <a:endParaRPr lang="ru-RU" sz="4000" b="1" dirty="0">
              <a:solidFill>
                <a:srgbClr val="FF0000"/>
              </a:solidFill>
            </a:endParaRPr>
          </a:p>
        </p:txBody>
      </p:sp>
      <p:sp>
        <p:nvSpPr>
          <p:cNvPr id="2" name="Прямоугольник 1"/>
          <p:cNvSpPr/>
          <p:nvPr/>
        </p:nvSpPr>
        <p:spPr>
          <a:xfrm>
            <a:off x="323528" y="307395"/>
            <a:ext cx="8352928" cy="2246769"/>
          </a:xfrm>
          <a:prstGeom prst="rect">
            <a:avLst/>
          </a:prstGeom>
        </p:spPr>
        <p:txBody>
          <a:bodyPr wrap="square">
            <a:spAutoFit/>
          </a:bodyPr>
          <a:lstStyle/>
          <a:p>
            <a:pPr algn="ctr"/>
            <a:r>
              <a:rPr lang="uk-UA" sz="2400" b="1" dirty="0" smtClean="0">
                <a:solidFill>
                  <a:schemeClr val="accent1">
                    <a:lumMod val="50000"/>
                  </a:schemeClr>
                </a:solidFill>
              </a:rPr>
              <a:t>	</a:t>
            </a:r>
            <a:r>
              <a:rPr lang="uk-UA" sz="2800" b="1" dirty="0" smtClean="0">
                <a:solidFill>
                  <a:schemeClr val="accent1">
                    <a:lumMod val="50000"/>
                  </a:schemeClr>
                </a:solidFill>
              </a:rPr>
              <a:t>Для </a:t>
            </a:r>
            <a:r>
              <a:rPr lang="uk-UA" sz="2800" b="1" dirty="0">
                <a:solidFill>
                  <a:schemeClr val="accent1">
                    <a:lumMod val="50000"/>
                  </a:schemeClr>
                </a:solidFill>
              </a:rPr>
              <a:t>більшості людей лінь - це щось нехороше, те, що заслуговує презирства, або просто дурощі, до </a:t>
            </a:r>
            <a:r>
              <a:rPr lang="uk-UA" sz="2800" b="1" dirty="0" smtClean="0">
                <a:solidFill>
                  <a:schemeClr val="accent1">
                    <a:lumMod val="50000"/>
                  </a:schemeClr>
                </a:solidFill>
              </a:rPr>
              <a:t>яких </a:t>
            </a:r>
            <a:r>
              <a:rPr lang="uk-UA" sz="2800" b="1" dirty="0">
                <a:solidFill>
                  <a:schemeClr val="accent1">
                    <a:lumMod val="50000"/>
                  </a:schemeClr>
                </a:solidFill>
              </a:rPr>
              <a:t>не треба відноситися серйозно. І боротися з </a:t>
            </a:r>
            <a:r>
              <a:rPr lang="uk-UA" sz="2800" b="1" dirty="0" smtClean="0">
                <a:solidFill>
                  <a:schemeClr val="accent1">
                    <a:lumMod val="50000"/>
                  </a:schemeClr>
                </a:solidFill>
              </a:rPr>
              <a:t>лінню </a:t>
            </a:r>
            <a:r>
              <a:rPr lang="uk-UA" sz="2800" b="1" dirty="0">
                <a:solidFill>
                  <a:schemeClr val="accent1">
                    <a:lumMod val="50000"/>
                  </a:schemeClr>
                </a:solidFill>
              </a:rPr>
              <a:t>дуже просто: треба себе примусити.</a:t>
            </a:r>
            <a:br>
              <a:rPr lang="uk-UA" sz="2800" b="1" dirty="0">
                <a:solidFill>
                  <a:schemeClr val="accent1">
                    <a:lumMod val="50000"/>
                  </a:schemeClr>
                </a:solidFill>
              </a:rPr>
            </a:br>
            <a:endParaRPr lang="ru-RU" sz="2800" b="1" dirty="0">
              <a:solidFill>
                <a:schemeClr val="accent1">
                  <a:lumMod val="50000"/>
                </a:schemeClr>
              </a:solidFill>
            </a:endParaRPr>
          </a:p>
        </p:txBody>
      </p:sp>
      <p:sp>
        <p:nvSpPr>
          <p:cNvPr id="3" name="Прямоугольник 2"/>
          <p:cNvSpPr/>
          <p:nvPr/>
        </p:nvSpPr>
        <p:spPr>
          <a:xfrm>
            <a:off x="179512" y="2348880"/>
            <a:ext cx="8640960" cy="954107"/>
          </a:xfrm>
          <a:prstGeom prst="rect">
            <a:avLst/>
          </a:prstGeom>
        </p:spPr>
        <p:txBody>
          <a:bodyPr wrap="square">
            <a:spAutoFit/>
          </a:bodyPr>
          <a:lstStyle/>
          <a:p>
            <a:pPr algn="ctr">
              <a:buFont typeface="Wingdings" pitchFamily="2" charset="2"/>
              <a:buNone/>
              <a:defRPr/>
            </a:pPr>
            <a:r>
              <a:rPr lang="uk-UA" sz="2800" b="1" u="sng" dirty="0">
                <a:solidFill>
                  <a:srgbClr val="FF0000"/>
                </a:solidFill>
              </a:rPr>
              <a:t>Але в тому-то і справа, що, коли лінь, </a:t>
            </a:r>
            <a:endParaRPr lang="uk-UA" sz="2800" b="1" u="sng" dirty="0" smtClean="0">
              <a:solidFill>
                <a:srgbClr val="FF0000"/>
              </a:solidFill>
            </a:endParaRPr>
          </a:p>
          <a:p>
            <a:pPr algn="ctr">
              <a:buFont typeface="Wingdings" pitchFamily="2" charset="2"/>
              <a:buNone/>
              <a:defRPr/>
            </a:pPr>
            <a:r>
              <a:rPr lang="uk-UA" sz="2800" b="1" u="sng" dirty="0" smtClean="0">
                <a:solidFill>
                  <a:srgbClr val="FF0000"/>
                </a:solidFill>
              </a:rPr>
              <a:t>то </a:t>
            </a:r>
            <a:r>
              <a:rPr lang="uk-UA" sz="2800" b="1" u="sng" dirty="0">
                <a:solidFill>
                  <a:srgbClr val="FF0000"/>
                </a:solidFill>
              </a:rPr>
              <a:t>і примусити себе лінь.</a:t>
            </a:r>
            <a:endParaRPr lang="ru-RU" sz="2800" b="1" u="sng" dirty="0"/>
          </a:p>
        </p:txBody>
      </p:sp>
      <p:sp>
        <p:nvSpPr>
          <p:cNvPr id="8" name="Прямоугольник 7"/>
          <p:cNvSpPr/>
          <p:nvPr/>
        </p:nvSpPr>
        <p:spPr>
          <a:xfrm>
            <a:off x="611560" y="2348881"/>
            <a:ext cx="7344816" cy="4278094"/>
          </a:xfrm>
          <a:prstGeom prst="rect">
            <a:avLst/>
          </a:prstGeom>
        </p:spPr>
        <p:txBody>
          <a:bodyPr wrap="square">
            <a:spAutoFit/>
          </a:bodyPr>
          <a:lstStyle/>
          <a:p>
            <a:pPr algn="ctr"/>
            <a:endParaRPr lang="uk-UA" sz="2400" b="1" dirty="0" smtClean="0">
              <a:solidFill>
                <a:schemeClr val="accent1">
                  <a:lumMod val="50000"/>
                </a:schemeClr>
              </a:solidFill>
            </a:endParaRPr>
          </a:p>
          <a:p>
            <a:pPr algn="ctr"/>
            <a:endParaRPr lang="uk-UA" sz="2400" b="1" dirty="0" smtClean="0">
              <a:solidFill>
                <a:schemeClr val="accent1">
                  <a:lumMod val="50000"/>
                </a:schemeClr>
              </a:solidFill>
            </a:endParaRPr>
          </a:p>
          <a:p>
            <a:pPr algn="ctr"/>
            <a:endParaRPr lang="uk-UA" sz="2800" b="1" dirty="0" smtClean="0">
              <a:solidFill>
                <a:schemeClr val="accent1">
                  <a:lumMod val="50000"/>
                </a:schemeClr>
              </a:solidFill>
            </a:endParaRPr>
          </a:p>
          <a:p>
            <a:pPr algn="ctr"/>
            <a:r>
              <a:rPr lang="uk-UA" sz="2800" b="1" dirty="0" smtClean="0">
                <a:solidFill>
                  <a:schemeClr val="accent1">
                    <a:lumMod val="50000"/>
                  </a:schemeClr>
                </a:solidFill>
              </a:rPr>
              <a:t>Виходить </a:t>
            </a:r>
            <a:r>
              <a:rPr lang="uk-UA" sz="2800" b="1" dirty="0">
                <a:solidFill>
                  <a:schemeClr val="accent1">
                    <a:lumMod val="50000"/>
                  </a:schemeClr>
                </a:solidFill>
              </a:rPr>
              <a:t>замкнутий круг. </a:t>
            </a:r>
            <a:r>
              <a:rPr lang="ru-RU" sz="2800" b="1" dirty="0">
                <a:solidFill>
                  <a:schemeClr val="accent1">
                    <a:lumMod val="50000"/>
                  </a:schemeClr>
                </a:solidFill>
              </a:rPr>
              <a:t/>
            </a:r>
            <a:br>
              <a:rPr lang="ru-RU" sz="2800" b="1" dirty="0">
                <a:solidFill>
                  <a:schemeClr val="accent1">
                    <a:lumMod val="50000"/>
                  </a:schemeClr>
                </a:solidFill>
              </a:rPr>
            </a:br>
            <a:r>
              <a:rPr lang="uk-UA" sz="2800" b="1" dirty="0">
                <a:solidFill>
                  <a:schemeClr val="accent1">
                    <a:lumMod val="50000"/>
                  </a:schemeClr>
                </a:solidFill>
              </a:rPr>
              <a:t> У психології під лінню найчастіше розуміють відсутність мотивації. Простіше кажучи,  ходити в школу немає сенсу, немає інтересу, </a:t>
            </a:r>
            <a:endParaRPr lang="uk-UA" sz="2800" b="1" dirty="0" smtClean="0">
              <a:solidFill>
                <a:schemeClr val="accent1">
                  <a:lumMod val="50000"/>
                </a:schemeClr>
              </a:solidFill>
            </a:endParaRPr>
          </a:p>
          <a:p>
            <a:pPr algn="ctr"/>
            <a:r>
              <a:rPr lang="uk-UA" sz="2800" b="1" dirty="0" smtClean="0">
                <a:solidFill>
                  <a:schemeClr val="accent1">
                    <a:lumMod val="50000"/>
                  </a:schemeClr>
                </a:solidFill>
              </a:rPr>
              <a:t>немає </a:t>
            </a:r>
            <a:r>
              <a:rPr lang="uk-UA" sz="2800" b="1" dirty="0">
                <a:solidFill>
                  <a:schemeClr val="accent1">
                    <a:lumMod val="50000"/>
                  </a:schemeClr>
                </a:solidFill>
              </a:rPr>
              <a:t>стимулу. </a:t>
            </a:r>
            <a:br>
              <a:rPr lang="uk-UA" sz="2800" b="1" dirty="0">
                <a:solidFill>
                  <a:schemeClr val="accent1">
                    <a:lumMod val="50000"/>
                  </a:schemeClr>
                </a:solidFill>
              </a:rPr>
            </a:br>
            <a:r>
              <a:rPr lang="uk-UA" sz="2800" b="1" dirty="0">
                <a:solidFill>
                  <a:schemeClr val="accent1">
                    <a:lumMod val="50000"/>
                  </a:schemeClr>
                </a:solidFill>
              </a:rPr>
              <a:t>От діти в певний час і питають вас, батьків: </a:t>
            </a:r>
            <a:br>
              <a:rPr lang="uk-UA" sz="2800" b="1" dirty="0">
                <a:solidFill>
                  <a:schemeClr val="accent1">
                    <a:lumMod val="50000"/>
                  </a:schemeClr>
                </a:solidFill>
              </a:rPr>
            </a:br>
            <a:r>
              <a:rPr lang="uk-UA" sz="2800" b="1" dirty="0">
                <a:solidFill>
                  <a:srgbClr val="FF0000"/>
                </a:solidFill>
                <a:effectLst>
                  <a:outerShdw blurRad="38100" dist="38100" dir="2700000" algn="tl">
                    <a:srgbClr val="000000">
                      <a:alpha val="43137"/>
                    </a:srgbClr>
                  </a:outerShdw>
                </a:effectLst>
              </a:rPr>
              <a:t>«А навіщо вчитись?»</a:t>
            </a:r>
            <a:endParaRPr lang="ru-RU"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74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plus(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p:cTn id="24"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p:cTn id="30"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323528" y="476672"/>
            <a:ext cx="8496944" cy="523220"/>
          </a:xfrm>
          <a:prstGeom prst="rect">
            <a:avLst/>
          </a:prstGeom>
        </p:spPr>
        <p:txBody>
          <a:bodyPr wrap="square">
            <a:spAutoFit/>
          </a:bodyPr>
          <a:lstStyle/>
          <a:p>
            <a:pPr algn="ctr" eaLnBrk="0" hangingPunct="0">
              <a:defRPr/>
            </a:pPr>
            <a:r>
              <a:rPr lang="uk-UA" sz="2800" b="1" kern="0" dirty="0">
                <a:solidFill>
                  <a:srgbClr val="FF0066"/>
                </a:solidFill>
                <a:effectLst>
                  <a:outerShdw blurRad="38100" dist="38100" dir="2700000" algn="tl">
                    <a:srgbClr val="000000"/>
                  </a:outerShdw>
                </a:effectLst>
                <a:latin typeface="Arial"/>
              </a:rPr>
              <a:t>І що </a:t>
            </a:r>
            <a:r>
              <a:rPr lang="uk-UA" sz="2800" b="1" kern="0" dirty="0" smtClean="0">
                <a:solidFill>
                  <a:srgbClr val="FF0066"/>
                </a:solidFill>
                <a:effectLst>
                  <a:outerShdw blurRad="38100" dist="38100" dir="2700000" algn="tl">
                    <a:srgbClr val="000000"/>
                  </a:outerShdw>
                </a:effectLst>
                <a:latin typeface="Arial"/>
              </a:rPr>
              <a:t>Ви </a:t>
            </a:r>
            <a:r>
              <a:rPr lang="uk-UA" sz="2800" b="1" kern="0" dirty="0">
                <a:solidFill>
                  <a:srgbClr val="FF0066"/>
                </a:solidFill>
                <a:effectLst>
                  <a:outerShdw blurRad="38100" dist="38100" dir="2700000" algn="tl">
                    <a:srgbClr val="000000"/>
                  </a:outerShdw>
                </a:effectLst>
                <a:latin typeface="Arial"/>
              </a:rPr>
              <a:t>на це, дорогі батьки, відповідаєте?</a:t>
            </a:r>
            <a:endParaRPr lang="ru-RU" sz="2800" b="1" dirty="0">
              <a:solidFill>
                <a:srgbClr val="FF0066"/>
              </a:solidFill>
            </a:endParaRPr>
          </a:p>
        </p:txBody>
      </p:sp>
      <p:sp>
        <p:nvSpPr>
          <p:cNvPr id="7" name="Прямоугольник 6"/>
          <p:cNvSpPr/>
          <p:nvPr/>
        </p:nvSpPr>
        <p:spPr>
          <a:xfrm>
            <a:off x="287524" y="1124744"/>
            <a:ext cx="8568952" cy="954107"/>
          </a:xfrm>
          <a:prstGeom prst="rect">
            <a:avLst/>
          </a:prstGeom>
        </p:spPr>
        <p:txBody>
          <a:bodyPr wrap="square">
            <a:spAutoFit/>
          </a:bodyPr>
          <a:lstStyle/>
          <a:p>
            <a:pPr algn="ctr">
              <a:defRPr/>
            </a:pPr>
            <a:r>
              <a:rPr lang="en-US" sz="2800" b="1" dirty="0" smtClean="0">
                <a:solidFill>
                  <a:srgbClr val="0070C0"/>
                </a:solidFill>
              </a:rPr>
              <a:t>…. </a:t>
            </a:r>
            <a:r>
              <a:rPr lang="uk-UA" sz="2800" b="1" dirty="0" smtClean="0">
                <a:solidFill>
                  <a:srgbClr val="0070C0"/>
                </a:solidFill>
              </a:rPr>
              <a:t>Щоб </a:t>
            </a:r>
            <a:r>
              <a:rPr lang="uk-UA" sz="2800" b="1" dirty="0">
                <a:solidFill>
                  <a:srgbClr val="0070C0"/>
                </a:solidFill>
              </a:rPr>
              <a:t>мати професію, щоб багато заробляти, щоб добре жити і………….</a:t>
            </a:r>
            <a:endParaRPr lang="ru-RU" sz="2800" b="1" dirty="0">
              <a:solidFill>
                <a:srgbClr val="0070C0"/>
              </a:solidFill>
            </a:endParaRPr>
          </a:p>
        </p:txBody>
      </p:sp>
      <p:sp>
        <p:nvSpPr>
          <p:cNvPr id="8" name="Прямоугольник 7"/>
          <p:cNvSpPr/>
          <p:nvPr/>
        </p:nvSpPr>
        <p:spPr>
          <a:xfrm>
            <a:off x="323528" y="2078851"/>
            <a:ext cx="8532948" cy="954107"/>
          </a:xfrm>
          <a:prstGeom prst="rect">
            <a:avLst/>
          </a:prstGeom>
        </p:spPr>
        <p:txBody>
          <a:bodyPr wrap="square">
            <a:spAutoFit/>
          </a:bodyPr>
          <a:lstStyle/>
          <a:p>
            <a:pPr algn="ctr"/>
            <a:r>
              <a:rPr lang="uk-UA" sz="2800" b="1" dirty="0" smtClean="0">
                <a:solidFill>
                  <a:srgbClr val="0070C0"/>
                </a:solidFill>
              </a:rPr>
              <a:t>….</a:t>
            </a:r>
            <a:r>
              <a:rPr lang="en-US" sz="2800" b="1" dirty="0" smtClean="0">
                <a:solidFill>
                  <a:srgbClr val="0070C0"/>
                </a:solidFill>
              </a:rPr>
              <a:t> </a:t>
            </a:r>
            <a:r>
              <a:rPr lang="uk-UA" sz="2800" b="1" dirty="0" smtClean="0">
                <a:solidFill>
                  <a:srgbClr val="0070C0"/>
                </a:solidFill>
              </a:rPr>
              <a:t>Щоб </a:t>
            </a:r>
            <a:r>
              <a:rPr lang="uk-UA" sz="2800" b="1" dirty="0">
                <a:solidFill>
                  <a:srgbClr val="0070C0"/>
                </a:solidFill>
              </a:rPr>
              <a:t>тебе поважали, цінували, щоб реалізуватися, щоб приносити користь людям……..</a:t>
            </a:r>
            <a:endParaRPr lang="ru-RU" sz="2800" b="1" dirty="0">
              <a:solidFill>
                <a:srgbClr val="0070C0"/>
              </a:solidFill>
            </a:endParaRPr>
          </a:p>
        </p:txBody>
      </p:sp>
      <p:sp>
        <p:nvSpPr>
          <p:cNvPr id="9" name="Прямоугольник 8"/>
          <p:cNvSpPr/>
          <p:nvPr/>
        </p:nvSpPr>
        <p:spPr>
          <a:xfrm>
            <a:off x="346149" y="3198018"/>
            <a:ext cx="8572500" cy="523220"/>
          </a:xfrm>
          <a:prstGeom prst="rect">
            <a:avLst/>
          </a:prstGeom>
        </p:spPr>
        <p:txBody>
          <a:bodyPr>
            <a:spAutoFit/>
          </a:bodyPr>
          <a:lstStyle/>
          <a:p>
            <a:pPr algn="ctr" eaLnBrk="0" hangingPunct="0">
              <a:defRPr/>
            </a:pPr>
            <a:r>
              <a:rPr lang="uk-UA" sz="2800" b="1" kern="0" dirty="0">
                <a:solidFill>
                  <a:srgbClr val="C00000"/>
                </a:solidFill>
                <a:effectLst>
                  <a:outerShdw blurRad="38100" dist="38100" dir="2700000" algn="tl">
                    <a:srgbClr val="000000"/>
                  </a:outerShdw>
                </a:effectLst>
                <a:latin typeface="Arial"/>
                <a:ea typeface="+mj-ea"/>
                <a:cs typeface="+mj-cs"/>
              </a:rPr>
              <a:t>А хто є прикладом? </a:t>
            </a:r>
            <a:endParaRPr lang="ru-RU" sz="2800" b="1" dirty="0">
              <a:solidFill>
                <a:srgbClr val="C00000"/>
              </a:solidFill>
            </a:endParaRPr>
          </a:p>
        </p:txBody>
      </p:sp>
      <p:sp>
        <p:nvSpPr>
          <p:cNvPr id="10" name="Прямоугольник 9"/>
          <p:cNvSpPr/>
          <p:nvPr/>
        </p:nvSpPr>
        <p:spPr>
          <a:xfrm>
            <a:off x="3444267" y="3798331"/>
            <a:ext cx="2376264" cy="523220"/>
          </a:xfrm>
          <a:prstGeom prst="rect">
            <a:avLst/>
          </a:prstGeom>
        </p:spPr>
        <p:txBody>
          <a:bodyPr wrap="square">
            <a:spAutoFit/>
          </a:bodyPr>
          <a:lstStyle/>
          <a:p>
            <a:pPr algn="ctr" eaLnBrk="0" hangingPunct="0">
              <a:defRPr/>
            </a:pPr>
            <a:r>
              <a:rPr lang="uk-UA" sz="2800" b="1" kern="0" dirty="0">
                <a:solidFill>
                  <a:srgbClr val="C00000"/>
                </a:solidFill>
                <a:effectLst>
                  <a:outerShdw blurRad="38100" dist="38100" dir="2700000" algn="tl">
                    <a:srgbClr val="000000"/>
                  </a:outerShdw>
                </a:effectLst>
                <a:latin typeface="Arial"/>
              </a:rPr>
              <a:t>Ви самі?</a:t>
            </a:r>
            <a:endParaRPr lang="ru-RU" sz="2800" b="1" dirty="0">
              <a:solidFill>
                <a:srgbClr val="C00000"/>
              </a:solidFill>
            </a:endParaRPr>
          </a:p>
        </p:txBody>
      </p:sp>
      <p:sp>
        <p:nvSpPr>
          <p:cNvPr id="11" name="Прямоугольник 10"/>
          <p:cNvSpPr/>
          <p:nvPr/>
        </p:nvSpPr>
        <p:spPr>
          <a:xfrm>
            <a:off x="241096" y="4524835"/>
            <a:ext cx="8572500" cy="523220"/>
          </a:xfrm>
          <a:prstGeom prst="rect">
            <a:avLst/>
          </a:prstGeom>
        </p:spPr>
        <p:txBody>
          <a:bodyPr>
            <a:spAutoFit/>
          </a:bodyPr>
          <a:lstStyle/>
          <a:p>
            <a:pPr algn="ctr" eaLnBrk="0" hangingPunct="0">
              <a:defRPr/>
            </a:pPr>
            <a:r>
              <a:rPr lang="uk-UA" sz="2800" b="1" kern="0" dirty="0">
                <a:solidFill>
                  <a:srgbClr val="C00000"/>
                </a:solidFill>
                <a:effectLst>
                  <a:outerShdw blurRad="38100" dist="38100" dir="2700000" algn="tl">
                    <a:srgbClr val="000000"/>
                  </a:outerShdw>
                </a:effectLst>
                <a:latin typeface="Arial"/>
                <a:ea typeface="+mj-ea"/>
                <a:cs typeface="+mj-cs"/>
              </a:rPr>
              <a:t>Чи сусідський підліток з новою іграшкою?</a:t>
            </a:r>
            <a:endParaRPr lang="ru-RU" sz="2800" b="1" dirty="0">
              <a:solidFill>
                <a:srgbClr val="C00000"/>
              </a:solidFill>
            </a:endParaRPr>
          </a:p>
        </p:txBody>
      </p:sp>
      <p:sp>
        <p:nvSpPr>
          <p:cNvPr id="12" name="Прямоугольник 11"/>
          <p:cNvSpPr/>
          <p:nvPr/>
        </p:nvSpPr>
        <p:spPr>
          <a:xfrm>
            <a:off x="1701949" y="5301208"/>
            <a:ext cx="5860900" cy="523220"/>
          </a:xfrm>
          <a:prstGeom prst="rect">
            <a:avLst/>
          </a:prstGeom>
        </p:spPr>
        <p:txBody>
          <a:bodyPr wrap="none">
            <a:spAutoFit/>
          </a:bodyPr>
          <a:lstStyle/>
          <a:p>
            <a:pPr algn="ctr" eaLnBrk="0" hangingPunct="0">
              <a:defRPr/>
            </a:pPr>
            <a:r>
              <a:rPr lang="uk-UA" sz="2800" b="1" kern="0" dirty="0">
                <a:solidFill>
                  <a:srgbClr val="C00000"/>
                </a:solidFill>
                <a:effectLst>
                  <a:outerShdw blurRad="38100" dist="38100" dir="2700000" algn="tl">
                    <a:srgbClr val="000000"/>
                  </a:outerShdw>
                </a:effectLst>
                <a:latin typeface="Arial"/>
              </a:rPr>
              <a:t>Чи “круті чуваки” з телевізора?</a:t>
            </a:r>
            <a:endParaRPr lang="ru-RU" sz="2800" b="1" dirty="0">
              <a:solidFill>
                <a:srgbClr val="C00000"/>
              </a:solidFill>
            </a:endParaRPr>
          </a:p>
        </p:txBody>
      </p:sp>
    </p:spTree>
    <p:extLst>
      <p:ext uri="{BB962C8B-B14F-4D97-AF65-F5344CB8AC3E}">
        <p14:creationId xmlns:p14="http://schemas.microsoft.com/office/powerpoint/2010/main" val="30124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455" fill="hold">
                                          <p:stCondLst>
                                            <p:cond delay="0"/>
                                          </p:stCondLst>
                                        </p:cTn>
                                        <p:tgtEl>
                                          <p:spTgt spid="6"/>
                                        </p:tgtEl>
                                        <p:attrNameLst>
                                          <p:attrName>style.rotation</p:attrName>
                                        </p:attrNameLst>
                                      </p:cBhvr>
                                      <p:to>
                                        <p:strVal val="-45.0"/>
                                      </p:to>
                                    </p:set>
                                    <p:anim calcmode="lin" valueType="num">
                                      <p:cBhvr>
                                        <p:cTn id="12"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8"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39" dur="500"/>
                                        <p:tgtEl>
                                          <p:spTgt spid="9">
                                            <p:txEl>
                                              <p:pRg st="0" end="0"/>
                                            </p:txEl>
                                          </p:spTgt>
                                        </p:tgtEl>
                                      </p:cBhvr>
                                    </p:animEffect>
                                  </p:childTnLst>
                                </p:cTn>
                              </p:par>
                            </p:childTnLst>
                          </p:cTn>
                        </p:par>
                        <p:par>
                          <p:cTn id="40" fill="hold">
                            <p:stCondLst>
                              <p:cond delay="500"/>
                            </p:stCondLst>
                            <p:childTnLst>
                              <p:par>
                                <p:cTn id="41" presetID="38" presetClass="entr" presetSubtype="0" accel="50000" fill="hold" nodeType="afterEffect">
                                  <p:stCondLst>
                                    <p:cond delay="0"/>
                                  </p:stCondLst>
                                  <p:iterate type="lt">
                                    <p:tmPct val="50000"/>
                                  </p:iterate>
                                  <p:childTnLst>
                                    <p:set>
                                      <p:cBhvr>
                                        <p:cTn id="42" dur="1" fill="hold">
                                          <p:stCondLst>
                                            <p:cond delay="0"/>
                                          </p:stCondLst>
                                        </p:cTn>
                                        <p:tgtEl>
                                          <p:spTgt spid="10">
                                            <p:txEl>
                                              <p:pRg st="0" end="0"/>
                                            </p:txEl>
                                          </p:spTgt>
                                        </p:tgtEl>
                                        <p:attrNameLst>
                                          <p:attrName>style.visibility</p:attrName>
                                        </p:attrNameLst>
                                      </p:cBhvr>
                                      <p:to>
                                        <p:strVal val="visible"/>
                                      </p:to>
                                    </p:set>
                                    <p:set>
                                      <p:cBhvr>
                                        <p:cTn id="43" dur="455" fill="hold">
                                          <p:stCondLst>
                                            <p:cond delay="0"/>
                                          </p:stCondLst>
                                        </p:cTn>
                                        <p:tgtEl>
                                          <p:spTgt spid="10">
                                            <p:txEl>
                                              <p:pRg st="0" end="0"/>
                                            </p:txEl>
                                          </p:spTgt>
                                        </p:tgtEl>
                                        <p:attrNameLst>
                                          <p:attrName>style.rotation</p:attrName>
                                        </p:attrNameLst>
                                      </p:cBhvr>
                                      <p:to>
                                        <p:strVal val="-45.0"/>
                                      </p:to>
                                    </p:set>
                                    <p:anim calcmode="lin" valueType="num">
                                      <p:cBhvr>
                                        <p:cTn id="44" dur="455" fill="hold">
                                          <p:stCondLst>
                                            <p:cond delay="455"/>
                                          </p:stCondLst>
                                        </p:cTn>
                                        <p:tgtEl>
                                          <p:spTgt spid="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0">
                                            <p:txEl>
                                              <p:pRg st="0" end="0"/>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0">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48" fill="hold">
                            <p:stCondLst>
                              <p:cond delay="4500"/>
                            </p:stCondLst>
                            <p:childTnLst>
                              <p:par>
                                <p:cTn id="49" presetID="38" presetClass="entr" presetSubtype="0" accel="50000" fill="hold" grpId="0" nodeType="afterEffect">
                                  <p:stCondLst>
                                    <p:cond delay="0"/>
                                  </p:stCondLst>
                                  <p:iterate type="lt">
                                    <p:tmPct val="50000"/>
                                  </p:iterate>
                                  <p:childTnLst>
                                    <p:set>
                                      <p:cBhvr>
                                        <p:cTn id="50" dur="1" fill="hold">
                                          <p:stCondLst>
                                            <p:cond delay="0"/>
                                          </p:stCondLst>
                                        </p:cTn>
                                        <p:tgtEl>
                                          <p:spTgt spid="11"/>
                                        </p:tgtEl>
                                        <p:attrNameLst>
                                          <p:attrName>style.visibility</p:attrName>
                                        </p:attrNameLst>
                                      </p:cBhvr>
                                      <p:to>
                                        <p:strVal val="visible"/>
                                      </p:to>
                                    </p:set>
                                    <p:set>
                                      <p:cBhvr>
                                        <p:cTn id="51" dur="455" fill="hold">
                                          <p:stCondLst>
                                            <p:cond delay="0"/>
                                          </p:stCondLst>
                                        </p:cTn>
                                        <p:tgtEl>
                                          <p:spTgt spid="11"/>
                                        </p:tgtEl>
                                        <p:attrNameLst>
                                          <p:attrName>style.rotation</p:attrName>
                                        </p:attrNameLst>
                                      </p:cBhvr>
                                      <p:to>
                                        <p:strVal val="-45.0"/>
                                      </p:to>
                                    </p:set>
                                    <p:anim calcmode="lin" valueType="num">
                                      <p:cBhvr>
                                        <p:cTn id="5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56" fill="hold">
                            <p:stCondLst>
                              <p:cond delay="22500"/>
                            </p:stCondLst>
                            <p:childTnLst>
                              <p:par>
                                <p:cTn id="57" presetID="38" presetClass="entr" presetSubtype="0" accel="50000" fill="hold" grpId="0" nodeType="afterEffect">
                                  <p:stCondLst>
                                    <p:cond delay="0"/>
                                  </p:stCondLst>
                                  <p:iterate type="lt">
                                    <p:tmPct val="50000"/>
                                  </p:iterate>
                                  <p:childTnLst>
                                    <p:set>
                                      <p:cBhvr>
                                        <p:cTn id="58" dur="1" fill="hold">
                                          <p:stCondLst>
                                            <p:cond delay="0"/>
                                          </p:stCondLst>
                                        </p:cTn>
                                        <p:tgtEl>
                                          <p:spTgt spid="12"/>
                                        </p:tgtEl>
                                        <p:attrNameLst>
                                          <p:attrName>style.visibility</p:attrName>
                                        </p:attrNameLst>
                                      </p:cBhvr>
                                      <p:to>
                                        <p:strVal val="visible"/>
                                      </p:to>
                                    </p:set>
                                    <p:set>
                                      <p:cBhvr>
                                        <p:cTn id="59" dur="455" fill="hold">
                                          <p:stCondLst>
                                            <p:cond delay="0"/>
                                          </p:stCondLst>
                                        </p:cTn>
                                        <p:tgtEl>
                                          <p:spTgt spid="12"/>
                                        </p:tgtEl>
                                        <p:attrNameLst>
                                          <p:attrName>style.rotation</p:attrName>
                                        </p:attrNameLst>
                                      </p:cBhvr>
                                      <p:to>
                                        <p:strVal val="-45.0"/>
                                      </p:to>
                                    </p:set>
                                    <p:anim calcmode="lin" valueType="num">
                                      <p:cBhvr>
                                        <p:cTn id="60"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228600" cap="sq" cmpd="thickThin">
            <a:solidFill>
              <a:srgbClr val="000000"/>
            </a:solidFill>
            <a:prstDash val="solid"/>
            <a:miter lim="800000"/>
          </a:ln>
          <a:effectLst>
            <a:innerShdw blurRad="76200">
              <a:srgbClr val="000000"/>
            </a:innerShdw>
          </a:effectLst>
        </p:spPr>
      </p:pic>
      <p:sp>
        <p:nvSpPr>
          <p:cNvPr id="2" name="Прямоугольник 1"/>
          <p:cNvSpPr/>
          <p:nvPr/>
        </p:nvSpPr>
        <p:spPr>
          <a:xfrm>
            <a:off x="325222" y="664622"/>
            <a:ext cx="2741071" cy="584775"/>
          </a:xfrm>
          <a:prstGeom prst="rect">
            <a:avLst/>
          </a:prstGeom>
        </p:spPr>
        <p:txBody>
          <a:bodyPr wrap="none">
            <a:spAutoFit/>
          </a:bodyPr>
          <a:lstStyle/>
          <a:p>
            <a:r>
              <a:rPr lang="uk-UA" sz="3200" b="1" dirty="0">
                <a:solidFill>
                  <a:srgbClr val="FF0000"/>
                </a:solidFill>
              </a:rPr>
              <a:t>Проблема №2</a:t>
            </a:r>
            <a:endParaRPr lang="ru-RU" sz="3200" b="1" dirty="0"/>
          </a:p>
        </p:txBody>
      </p:sp>
      <p:sp>
        <p:nvSpPr>
          <p:cNvPr id="3" name="Прямоугольник 2"/>
          <p:cNvSpPr/>
          <p:nvPr/>
        </p:nvSpPr>
        <p:spPr>
          <a:xfrm>
            <a:off x="4211960" y="434734"/>
            <a:ext cx="4390946" cy="584775"/>
          </a:xfrm>
          <a:prstGeom prst="rect">
            <a:avLst/>
          </a:prstGeom>
        </p:spPr>
        <p:txBody>
          <a:bodyPr wrap="none">
            <a:spAutoFit/>
          </a:bodyPr>
          <a:lstStyle/>
          <a:p>
            <a:pPr>
              <a:defRPr/>
            </a:pPr>
            <a:r>
              <a:rPr lang="uk-UA" sz="3200" b="1" dirty="0">
                <a:solidFill>
                  <a:schemeClr val="bg2">
                    <a:lumMod val="60000"/>
                    <a:lumOff val="40000"/>
                  </a:schemeClr>
                </a:solidFill>
              </a:rPr>
              <a:t>Дитина не вміє вчитись</a:t>
            </a:r>
            <a:endParaRPr lang="ru-RU" sz="3200" b="1" dirty="0">
              <a:solidFill>
                <a:schemeClr val="bg2">
                  <a:lumMod val="60000"/>
                  <a:lumOff val="40000"/>
                </a:schemeClr>
              </a:solidFill>
            </a:endParaRPr>
          </a:p>
        </p:txBody>
      </p:sp>
      <p:sp>
        <p:nvSpPr>
          <p:cNvPr id="4" name="Прямоугольник 3"/>
          <p:cNvSpPr/>
          <p:nvPr/>
        </p:nvSpPr>
        <p:spPr>
          <a:xfrm>
            <a:off x="790592" y="1276039"/>
            <a:ext cx="7632848" cy="1815882"/>
          </a:xfrm>
          <a:prstGeom prst="rect">
            <a:avLst/>
          </a:prstGeom>
        </p:spPr>
        <p:txBody>
          <a:bodyPr wrap="square">
            <a:spAutoFit/>
          </a:bodyPr>
          <a:lstStyle/>
          <a:p>
            <a:pPr algn="ctr">
              <a:defRPr/>
            </a:pPr>
            <a:r>
              <a:rPr lang="ru-RU" sz="2800" b="1" dirty="0">
                <a:solidFill>
                  <a:srgbClr val="0070C0"/>
                </a:solidFill>
                <a:effectLst>
                  <a:outerShdw blurRad="38100" dist="38100" dir="2700000" algn="tl">
                    <a:srgbClr val="000000">
                      <a:alpha val="43137"/>
                    </a:srgbClr>
                  </a:outerShdw>
                </a:effectLst>
              </a:rPr>
              <a:t>Необхідне негайне втручання батьків – низькі оцінки є сигналом того, що  дитина не може справитися зі своїми труднощами і їй потрібна допомога!</a:t>
            </a:r>
            <a:endParaRPr lang="ru-RU" sz="2800" b="1" kern="0" dirty="0">
              <a:solidFill>
                <a:srgbClr val="0070C0"/>
              </a:solidFill>
              <a:effectLst>
                <a:outerShdw blurRad="38100" dist="38100" dir="2700000" algn="tl">
                  <a:srgbClr val="000000">
                    <a:alpha val="43137"/>
                  </a:srgbClr>
                </a:outerShdw>
              </a:effectLst>
            </a:endParaRPr>
          </a:p>
        </p:txBody>
      </p:sp>
      <p:sp>
        <p:nvSpPr>
          <p:cNvPr id="6" name="Прямоугольник 5"/>
          <p:cNvSpPr/>
          <p:nvPr/>
        </p:nvSpPr>
        <p:spPr>
          <a:xfrm>
            <a:off x="539552" y="3105835"/>
            <a:ext cx="8352928" cy="523220"/>
          </a:xfrm>
          <a:prstGeom prst="rect">
            <a:avLst/>
          </a:prstGeom>
        </p:spPr>
        <p:txBody>
          <a:bodyPr wrap="square">
            <a:spAutoFit/>
          </a:bodyPr>
          <a:lstStyle/>
          <a:p>
            <a:pPr marL="342900" indent="-342900">
              <a:spcBef>
                <a:spcPct val="20000"/>
              </a:spcBef>
              <a:buClr>
                <a:schemeClr val="hlink"/>
              </a:buClr>
              <a:buSzPct val="60000"/>
              <a:buFont typeface="Wingdings" pitchFamily="2" charset="2"/>
              <a:buNone/>
              <a:defRPr/>
            </a:pPr>
            <a:r>
              <a:rPr lang="uk-UA" sz="2800" b="1" kern="0" dirty="0">
                <a:solidFill>
                  <a:srgbClr val="C00000"/>
                </a:solidFill>
                <a:effectLst>
                  <a:outerShdw blurRad="38100" dist="38100" dir="2700000" algn="tl">
                    <a:srgbClr val="000000"/>
                  </a:outerShdw>
                </a:effectLst>
              </a:rPr>
              <a:t>Що </a:t>
            </a:r>
            <a:r>
              <a:rPr lang="uk-UA" sz="2800" b="1" kern="0" dirty="0" smtClean="0">
                <a:solidFill>
                  <a:srgbClr val="C00000"/>
                </a:solidFill>
                <a:effectLst>
                  <a:outerShdw blurRad="38100" dist="38100" dir="2700000" algn="tl">
                    <a:srgbClr val="000000"/>
                  </a:outerShdw>
                </a:effectLst>
              </a:rPr>
              <a:t>Ви </a:t>
            </a:r>
            <a:r>
              <a:rPr lang="uk-UA" sz="2800" b="1" kern="0" dirty="0">
                <a:solidFill>
                  <a:srgbClr val="C00000"/>
                </a:solidFill>
                <a:effectLst>
                  <a:outerShdw blurRad="38100" dist="38100" dir="2700000" algn="tl">
                    <a:srgbClr val="000000"/>
                  </a:outerShdw>
                </a:effectLst>
              </a:rPr>
              <a:t>робите, якщо ваша дитина не вміє плавати?</a:t>
            </a:r>
            <a:endParaRPr lang="ru-RU" sz="2800" b="1" kern="0" dirty="0">
              <a:solidFill>
                <a:srgbClr val="C00000"/>
              </a:solidFill>
              <a:effectLst>
                <a:outerShdw blurRad="38100" dist="38100" dir="2700000" algn="tl">
                  <a:srgbClr val="000000"/>
                </a:outerShdw>
              </a:effectLst>
            </a:endParaRPr>
          </a:p>
        </p:txBody>
      </p:sp>
      <p:sp>
        <p:nvSpPr>
          <p:cNvPr id="7" name="Прямоугольник 6"/>
          <p:cNvSpPr/>
          <p:nvPr/>
        </p:nvSpPr>
        <p:spPr>
          <a:xfrm>
            <a:off x="325222" y="3665359"/>
            <a:ext cx="8567258" cy="3046988"/>
          </a:xfrm>
          <a:prstGeom prst="rect">
            <a:avLst/>
          </a:prstGeom>
        </p:spPr>
        <p:txBody>
          <a:bodyPr wrap="square">
            <a:spAutoFit/>
          </a:bodyPr>
          <a:lstStyle/>
          <a:p>
            <a:pPr algn="just"/>
            <a:r>
              <a:rPr lang="en-US" sz="2400" dirty="0" smtClean="0">
                <a:solidFill>
                  <a:srgbClr val="0070C0"/>
                </a:solidFill>
              </a:rPr>
              <a:t>	</a:t>
            </a:r>
            <a:r>
              <a:rPr lang="ru-RU" sz="2400" b="1" dirty="0" smtClean="0">
                <a:solidFill>
                  <a:srgbClr val="0070C0"/>
                </a:solidFill>
              </a:rPr>
              <a:t>Озброїтись </a:t>
            </a:r>
            <a:r>
              <a:rPr lang="ru-RU" sz="2400" b="1" dirty="0">
                <a:solidFill>
                  <a:srgbClr val="0070C0"/>
                </a:solidFill>
              </a:rPr>
              <a:t>терпінням і пам'ятати, що на виправлення ситуації буде потрібно багато часу. </a:t>
            </a:r>
            <a:r>
              <a:rPr lang="ru-RU" sz="2400" b="1" dirty="0" smtClean="0">
                <a:solidFill>
                  <a:srgbClr val="0070C0"/>
                </a:solidFill>
              </a:rPr>
              <a:t>Знайдіть </a:t>
            </a:r>
            <a:r>
              <a:rPr lang="ru-RU" sz="2400" b="1" dirty="0">
                <a:solidFill>
                  <a:srgbClr val="0070C0"/>
                </a:solidFill>
              </a:rPr>
              <a:t>контакт з власною дитиною, </a:t>
            </a:r>
            <a:r>
              <a:rPr lang="ru-RU" sz="2400" b="1" dirty="0" smtClean="0">
                <a:solidFill>
                  <a:srgbClr val="0070C0"/>
                </a:solidFill>
              </a:rPr>
              <a:t>встановіть </a:t>
            </a:r>
            <a:r>
              <a:rPr lang="ru-RU" sz="2400" b="1" dirty="0">
                <a:solidFill>
                  <a:srgbClr val="0070C0"/>
                </a:solidFill>
              </a:rPr>
              <a:t>довіру – покажіть, що </a:t>
            </a:r>
            <a:r>
              <a:rPr lang="ru-RU" sz="2400" b="1" dirty="0" smtClean="0">
                <a:solidFill>
                  <a:srgbClr val="0070C0"/>
                </a:solidFill>
              </a:rPr>
              <a:t>Ви </a:t>
            </a:r>
            <a:r>
              <a:rPr lang="ru-RU" sz="2400" b="1" dirty="0">
                <a:solidFill>
                  <a:srgbClr val="0070C0"/>
                </a:solidFill>
              </a:rPr>
              <a:t>зацікавлені </a:t>
            </a:r>
            <a:r>
              <a:rPr lang="ru-RU" sz="2400" b="1" dirty="0" smtClean="0">
                <a:solidFill>
                  <a:srgbClr val="0070C0"/>
                </a:solidFill>
              </a:rPr>
              <a:t>її </a:t>
            </a:r>
            <a:r>
              <a:rPr lang="ru-RU" sz="2400" b="1" dirty="0">
                <a:solidFill>
                  <a:srgbClr val="0070C0"/>
                </a:solidFill>
              </a:rPr>
              <a:t>досягненнями, пропонуйте допомогу. Не забувайте обговорювати, скільки часу на це потрібно</a:t>
            </a:r>
            <a:r>
              <a:rPr lang="ru-RU" sz="2400" b="1" dirty="0" smtClean="0">
                <a:solidFill>
                  <a:srgbClr val="0070C0"/>
                </a:solidFill>
              </a:rPr>
              <a:t>… Це </a:t>
            </a:r>
            <a:r>
              <a:rPr lang="ru-RU" sz="2400" b="1" dirty="0">
                <a:solidFill>
                  <a:srgbClr val="0070C0"/>
                </a:solidFill>
              </a:rPr>
              <a:t>дитину стимулює – коли час обмежений, вона ставить менше опору. Молодші </a:t>
            </a:r>
            <a:r>
              <a:rPr lang="ru-RU" sz="2400" b="1" dirty="0" smtClean="0">
                <a:solidFill>
                  <a:srgbClr val="0070C0"/>
                </a:solidFill>
              </a:rPr>
              <a:t>школярі </a:t>
            </a:r>
            <a:r>
              <a:rPr lang="ru-RU" sz="2400" b="1" dirty="0">
                <a:solidFill>
                  <a:srgbClr val="0070C0"/>
                </a:solidFill>
              </a:rPr>
              <a:t>не вміють працювати протягом тривалого часу.</a:t>
            </a:r>
          </a:p>
        </p:txBody>
      </p:sp>
    </p:spTree>
    <p:extLst>
      <p:ext uri="{BB962C8B-B14F-4D97-AF65-F5344CB8AC3E}">
        <p14:creationId xmlns:p14="http://schemas.microsoft.com/office/powerpoint/2010/main" val="94892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88900" cap="sq" cmpd="thickThin">
            <a:solidFill>
              <a:srgbClr val="000000"/>
            </a:solidFill>
            <a:prstDash val="solid"/>
            <a:miter lim="800000"/>
          </a:ln>
          <a:effectLst>
            <a:innerShdw blurRad="76200">
              <a:srgbClr val="000000"/>
            </a:innerShdw>
          </a:effectLst>
        </p:spPr>
      </p:pic>
      <p:sp>
        <p:nvSpPr>
          <p:cNvPr id="2" name="Прямоугольник 1"/>
          <p:cNvSpPr/>
          <p:nvPr/>
        </p:nvSpPr>
        <p:spPr>
          <a:xfrm>
            <a:off x="1752959" y="548680"/>
            <a:ext cx="5638082" cy="646331"/>
          </a:xfrm>
          <a:prstGeom prst="rect">
            <a:avLst/>
          </a:prstGeom>
        </p:spPr>
        <p:txBody>
          <a:bodyPr wrap="none">
            <a:spAutoFit/>
          </a:bodyPr>
          <a:lstStyle/>
          <a:p>
            <a:pPr algn="ctr">
              <a:defRPr/>
            </a:pPr>
            <a:r>
              <a:rPr lang="uk-UA" sz="3600" b="1" kern="0" dirty="0">
                <a:solidFill>
                  <a:srgbClr val="FF0000"/>
                </a:solidFill>
                <a:effectLst>
                  <a:outerShdw blurRad="38100" dist="38100" dir="2700000" algn="tl">
                    <a:srgbClr val="000000"/>
                  </a:outerShdw>
                </a:effectLst>
              </a:rPr>
              <a:t>Хвилинка роздумів батьків</a:t>
            </a:r>
          </a:p>
        </p:txBody>
      </p:sp>
      <p:sp>
        <p:nvSpPr>
          <p:cNvPr id="3" name="Прямоугольник 2"/>
          <p:cNvSpPr/>
          <p:nvPr/>
        </p:nvSpPr>
        <p:spPr>
          <a:xfrm>
            <a:off x="251520" y="1195013"/>
            <a:ext cx="8496944" cy="1631216"/>
          </a:xfrm>
          <a:prstGeom prst="rect">
            <a:avLst/>
          </a:prstGeom>
        </p:spPr>
        <p:txBody>
          <a:bodyPr wrap="square">
            <a:spAutoFit/>
          </a:bodyPr>
          <a:lstStyle/>
          <a:p>
            <a:pPr algn="ctr">
              <a:defRPr/>
            </a:pPr>
            <a:r>
              <a:rPr lang="uk-UA" sz="2800" kern="0" dirty="0" smtClean="0">
                <a:solidFill>
                  <a:schemeClr val="accent6">
                    <a:lumMod val="60000"/>
                    <a:lumOff val="40000"/>
                  </a:schemeClr>
                </a:solidFill>
                <a:effectLst>
                  <a:outerShdw blurRad="38100" dist="38100" dir="2700000" algn="tl">
                    <a:srgbClr val="000000"/>
                  </a:outerShdw>
                </a:effectLst>
              </a:rPr>
              <a:t>(</a:t>
            </a:r>
            <a:r>
              <a:rPr lang="uk-UA" sz="2800" kern="0" dirty="0">
                <a:solidFill>
                  <a:schemeClr val="accent6">
                    <a:lumMod val="60000"/>
                    <a:lumOff val="40000"/>
                  </a:schemeClr>
                </a:solidFill>
                <a:effectLst>
                  <a:outerShdw blurRad="38100" dist="38100" dir="2700000" algn="tl">
                    <a:srgbClr val="000000"/>
                  </a:outerShdw>
                </a:effectLst>
              </a:rPr>
              <a:t>відповідати не вголос, а для себе - мовчки)</a:t>
            </a:r>
            <a:br>
              <a:rPr lang="uk-UA" sz="2800" kern="0" dirty="0">
                <a:solidFill>
                  <a:schemeClr val="accent6">
                    <a:lumMod val="60000"/>
                    <a:lumOff val="40000"/>
                  </a:schemeClr>
                </a:solidFill>
                <a:effectLst>
                  <a:outerShdw blurRad="38100" dist="38100" dir="2700000" algn="tl">
                    <a:srgbClr val="000000"/>
                  </a:outerShdw>
                </a:effectLst>
              </a:rPr>
            </a:br>
            <a:r>
              <a:rPr lang="uk-UA" sz="3600" b="1" dirty="0" smtClean="0">
                <a:solidFill>
                  <a:schemeClr val="bg2">
                    <a:lumMod val="60000"/>
                    <a:lumOff val="40000"/>
                  </a:schemeClr>
                </a:solidFill>
                <a:effectLst>
                  <a:outerShdw blurRad="38100" dist="38100" dir="2700000" algn="tl">
                    <a:srgbClr val="000000">
                      <a:alpha val="43137"/>
                    </a:srgbClr>
                  </a:outerShdw>
                </a:effectLst>
              </a:rPr>
              <a:t>Чим </a:t>
            </a:r>
            <a:r>
              <a:rPr lang="uk-UA" sz="3600" b="1" dirty="0">
                <a:solidFill>
                  <a:schemeClr val="bg2">
                    <a:lumMod val="60000"/>
                    <a:lumOff val="40000"/>
                  </a:schemeClr>
                </a:solidFill>
                <a:effectLst>
                  <a:outerShdw blurRad="38100" dist="38100" dir="2700000" algn="tl">
                    <a:srgbClr val="000000">
                      <a:alpha val="43137"/>
                    </a:srgbClr>
                  </a:outerShdw>
                </a:effectLst>
              </a:rPr>
              <a:t>ви, шановні батьки, зайняті вдома, коли ваша дитина </a:t>
            </a:r>
            <a:r>
              <a:rPr lang="uk-UA" sz="3600" b="1" dirty="0" smtClean="0">
                <a:solidFill>
                  <a:schemeClr val="bg2">
                    <a:lumMod val="60000"/>
                    <a:lumOff val="40000"/>
                  </a:schemeClr>
                </a:solidFill>
                <a:effectLst>
                  <a:outerShdw blurRad="38100" dist="38100" dir="2700000" algn="tl">
                    <a:srgbClr val="000000">
                      <a:alpha val="43137"/>
                    </a:srgbClr>
                  </a:outerShdw>
                </a:effectLst>
              </a:rPr>
              <a:t>Вас </a:t>
            </a:r>
            <a:r>
              <a:rPr lang="uk-UA" sz="3600" b="1" dirty="0">
                <a:solidFill>
                  <a:schemeClr val="bg2">
                    <a:lumMod val="60000"/>
                    <a:lumOff val="40000"/>
                  </a:schemeClr>
                </a:solidFill>
                <a:effectLst>
                  <a:outerShdw blurRad="38100" dist="38100" dir="2700000" algn="tl">
                    <a:srgbClr val="000000">
                      <a:alpha val="43137"/>
                    </a:srgbClr>
                  </a:outerShdw>
                </a:effectLst>
              </a:rPr>
              <a:t>бачить?</a:t>
            </a:r>
            <a:endParaRPr lang="ru-RU" sz="3600" b="1" kern="0" dirty="0">
              <a:solidFill>
                <a:schemeClr val="bg2">
                  <a:lumMod val="60000"/>
                  <a:lumOff val="40000"/>
                </a:schemeClr>
              </a:solidFill>
              <a:effectLst>
                <a:outerShdw blurRad="38100" dist="38100" dir="2700000" algn="tl">
                  <a:srgbClr val="000000">
                    <a:alpha val="43137"/>
                  </a:srgbClr>
                </a:outerShdw>
              </a:effectLst>
            </a:endParaRPr>
          </a:p>
        </p:txBody>
      </p:sp>
      <p:sp>
        <p:nvSpPr>
          <p:cNvPr id="4" name="Прямоугольник 3"/>
          <p:cNvSpPr/>
          <p:nvPr/>
        </p:nvSpPr>
        <p:spPr>
          <a:xfrm>
            <a:off x="323528" y="2826229"/>
            <a:ext cx="8496944" cy="1200329"/>
          </a:xfrm>
          <a:prstGeom prst="rect">
            <a:avLst/>
          </a:prstGeom>
        </p:spPr>
        <p:txBody>
          <a:bodyPr wrap="square">
            <a:spAutoFit/>
          </a:bodyPr>
          <a:lstStyle/>
          <a:p>
            <a:pPr algn="ctr"/>
            <a:r>
              <a:rPr lang="uk-UA" sz="3600" kern="0" dirty="0" smtClean="0">
                <a:solidFill>
                  <a:schemeClr val="bg2">
                    <a:lumMod val="60000"/>
                    <a:lumOff val="40000"/>
                  </a:schemeClr>
                </a:solidFill>
                <a:effectLst>
                  <a:outerShdw blurRad="38100" dist="38100" dir="2700000" algn="tl">
                    <a:srgbClr val="000000"/>
                  </a:outerShdw>
                </a:effectLst>
              </a:rPr>
              <a:t>Чи виконуєте Ви разом з дитиною те, що вона бажає, а не те, що Вам потрібно? </a:t>
            </a:r>
            <a:endParaRPr lang="ru-RU" sz="3600" dirty="0">
              <a:solidFill>
                <a:schemeClr val="bg2">
                  <a:lumMod val="60000"/>
                  <a:lumOff val="40000"/>
                </a:schemeClr>
              </a:solidFill>
            </a:endParaRPr>
          </a:p>
        </p:txBody>
      </p:sp>
      <p:sp>
        <p:nvSpPr>
          <p:cNvPr id="6" name="Прямоугольник 5"/>
          <p:cNvSpPr/>
          <p:nvPr/>
        </p:nvSpPr>
        <p:spPr>
          <a:xfrm>
            <a:off x="899592" y="4221088"/>
            <a:ext cx="7848872" cy="1200329"/>
          </a:xfrm>
          <a:prstGeom prst="rect">
            <a:avLst/>
          </a:prstGeom>
        </p:spPr>
        <p:txBody>
          <a:bodyPr wrap="square">
            <a:spAutoFit/>
          </a:bodyPr>
          <a:lstStyle/>
          <a:p>
            <a:pPr algn="ctr"/>
            <a:r>
              <a:rPr lang="uk-UA" sz="3600" kern="0" dirty="0">
                <a:solidFill>
                  <a:schemeClr val="bg2">
                    <a:lumMod val="60000"/>
                    <a:lumOff val="40000"/>
                  </a:schemeClr>
                </a:solidFill>
                <a:effectLst>
                  <a:outerShdw blurRad="38100" dist="38100" dir="2700000" algn="tl">
                    <a:srgbClr val="000000"/>
                  </a:outerShdw>
                </a:effectLst>
              </a:rPr>
              <a:t>Чи </a:t>
            </a:r>
            <a:r>
              <a:rPr lang="en-US" sz="3600" kern="0" dirty="0">
                <a:solidFill>
                  <a:schemeClr val="bg2">
                    <a:lumMod val="60000"/>
                    <a:lumOff val="40000"/>
                  </a:schemeClr>
                </a:solidFill>
                <a:effectLst>
                  <a:outerShdw blurRad="38100" dist="38100" dir="2700000" algn="tl">
                    <a:srgbClr val="000000"/>
                  </a:outerShdw>
                </a:effectLst>
              </a:rPr>
              <a:t> </a:t>
            </a:r>
            <a:r>
              <a:rPr lang="uk-UA" sz="3600" kern="0" dirty="0" smtClean="0">
                <a:solidFill>
                  <a:schemeClr val="bg2">
                    <a:lumMod val="60000"/>
                    <a:lumOff val="40000"/>
                  </a:schemeClr>
                </a:solidFill>
                <a:effectLst>
                  <a:outerShdw blurRad="38100" dist="38100" dir="2700000" algn="tl">
                    <a:srgbClr val="000000"/>
                  </a:outerShdw>
                </a:effectLst>
              </a:rPr>
              <a:t>бачили  ваші  діти  Вас  на  вашій  роботі? </a:t>
            </a:r>
            <a:endParaRPr lang="ru-RU" sz="3600" dirty="0">
              <a:solidFill>
                <a:schemeClr val="bg2">
                  <a:lumMod val="60000"/>
                  <a:lumOff val="40000"/>
                </a:schemeClr>
              </a:solidFill>
            </a:endParaRPr>
          </a:p>
        </p:txBody>
      </p:sp>
      <p:sp>
        <p:nvSpPr>
          <p:cNvPr id="7" name="Прямоугольник 6"/>
          <p:cNvSpPr/>
          <p:nvPr/>
        </p:nvSpPr>
        <p:spPr>
          <a:xfrm>
            <a:off x="323528" y="5157192"/>
            <a:ext cx="8640960" cy="1200329"/>
          </a:xfrm>
          <a:prstGeom prst="rect">
            <a:avLst/>
          </a:prstGeom>
        </p:spPr>
        <p:txBody>
          <a:bodyPr wrap="square">
            <a:spAutoFit/>
          </a:bodyPr>
          <a:lstStyle/>
          <a:p>
            <a:pPr algn="ctr">
              <a:defRPr/>
            </a:pPr>
            <a:r>
              <a:rPr lang="uk-UA" sz="3600" b="1" dirty="0">
                <a:solidFill>
                  <a:schemeClr val="bg2">
                    <a:lumMod val="60000"/>
                    <a:lumOff val="40000"/>
                  </a:schemeClr>
                </a:solidFill>
                <a:effectLst>
                  <a:outerShdw blurRad="38100" dist="38100" dir="2700000" algn="tl">
                    <a:srgbClr val="000000">
                      <a:alpha val="43137"/>
                    </a:srgbClr>
                  </a:outerShdw>
                </a:effectLst>
              </a:rPr>
              <a:t>Як реагуєте на шумні ігри дитини, після яких в домі безлад?</a:t>
            </a:r>
          </a:p>
        </p:txBody>
      </p:sp>
    </p:spTree>
    <p:extLst>
      <p:ext uri="{BB962C8B-B14F-4D97-AF65-F5344CB8AC3E}">
        <p14:creationId xmlns:p14="http://schemas.microsoft.com/office/powerpoint/2010/main" val="19297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Scale>
                                      <p:cBhvr>
                                        <p:cTn id="3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
                                        </p:tgtEl>
                                        <p:attrNameLst>
                                          <p:attrName>ppt_x</p:attrName>
                                          <p:attrName>ppt_y</p:attrName>
                                        </p:attrNameLst>
                                      </p:cBhvr>
                                    </p:animMotion>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228600" cap="sq" cmpd="thickThin">
            <a:solidFill>
              <a:srgbClr val="000000"/>
            </a:solidFill>
            <a:prstDash val="solid"/>
            <a:miter lim="800000"/>
          </a:ln>
          <a:effectLst>
            <a:innerShdw blurRad="76200">
              <a:srgbClr val="000000"/>
            </a:innerShdw>
          </a:effectLst>
        </p:spPr>
      </p:pic>
      <p:sp>
        <p:nvSpPr>
          <p:cNvPr id="2" name="Прямоугольник 1"/>
          <p:cNvSpPr/>
          <p:nvPr/>
        </p:nvSpPr>
        <p:spPr>
          <a:xfrm>
            <a:off x="0" y="404664"/>
            <a:ext cx="9144000" cy="7109639"/>
          </a:xfrm>
          <a:prstGeom prst="rect">
            <a:avLst/>
          </a:prstGeom>
        </p:spPr>
        <p:txBody>
          <a:bodyPr wrap="square">
            <a:spAutoFit/>
          </a:bodyPr>
          <a:lstStyle/>
          <a:p>
            <a:pPr algn="ctr"/>
            <a:endParaRPr lang="uk-UA" sz="2400" b="1" dirty="0" smtClean="0">
              <a:solidFill>
                <a:schemeClr val="accent6">
                  <a:lumMod val="50000"/>
                </a:schemeClr>
              </a:solidFill>
            </a:endParaRPr>
          </a:p>
          <a:p>
            <a:pPr algn="ctr"/>
            <a:r>
              <a:rPr lang="uk-UA" sz="2400" b="1" dirty="0" smtClean="0">
                <a:solidFill>
                  <a:schemeClr val="accent6">
                    <a:lumMod val="50000"/>
                  </a:schemeClr>
                </a:solidFill>
              </a:rPr>
              <a:t>Щоб </a:t>
            </a:r>
            <a:r>
              <a:rPr lang="uk-UA" sz="2400" b="1" dirty="0">
                <a:solidFill>
                  <a:schemeClr val="accent6">
                    <a:lumMod val="50000"/>
                  </a:schemeClr>
                </a:solidFill>
              </a:rPr>
              <a:t>підвищити мотивацію вашої дитини до навчання, слід:</a:t>
            </a:r>
            <a:br>
              <a:rPr lang="uk-UA" sz="2400" b="1" dirty="0">
                <a:solidFill>
                  <a:schemeClr val="accent6">
                    <a:lumMod val="50000"/>
                  </a:schemeClr>
                </a:solidFill>
              </a:rPr>
            </a:br>
            <a:r>
              <a:rPr lang="uk-UA" sz="2400" b="1" dirty="0" smtClean="0">
                <a:solidFill>
                  <a:schemeClr val="bg2">
                    <a:lumMod val="75000"/>
                  </a:schemeClr>
                </a:solidFill>
              </a:rPr>
              <a:t>-</a:t>
            </a:r>
            <a:r>
              <a:rPr lang="uk-UA" sz="2400" dirty="0" smtClean="0">
                <a:solidFill>
                  <a:schemeClr val="bg2">
                    <a:lumMod val="75000"/>
                  </a:schemeClr>
                </a:solidFill>
              </a:rPr>
              <a:t> </a:t>
            </a:r>
            <a:r>
              <a:rPr lang="uk-UA" sz="2400" b="1" dirty="0">
                <a:solidFill>
                  <a:schemeClr val="bg2">
                    <a:lumMod val="75000"/>
                  </a:schemeClr>
                </a:solidFill>
              </a:rPr>
              <a:t>показати свою </a:t>
            </a:r>
            <a:r>
              <a:rPr lang="uk-UA" sz="2400" b="1" dirty="0" smtClean="0">
                <a:solidFill>
                  <a:schemeClr val="bg2">
                    <a:lumMod val="75000"/>
                  </a:schemeClr>
                </a:solidFill>
              </a:rPr>
              <a:t>роботу</a:t>
            </a:r>
            <a:r>
              <a:rPr lang="uk-UA" sz="2400" b="1" dirty="0">
                <a:solidFill>
                  <a:schemeClr val="bg2">
                    <a:lumMod val="75000"/>
                  </a:schemeClr>
                </a:solidFill>
              </a:rPr>
              <a:t/>
            </a:r>
            <a:br>
              <a:rPr lang="uk-UA" sz="2400" b="1" dirty="0">
                <a:solidFill>
                  <a:schemeClr val="bg2">
                    <a:lumMod val="75000"/>
                  </a:schemeClr>
                </a:solidFill>
              </a:rPr>
            </a:br>
            <a:r>
              <a:rPr lang="uk-UA" sz="2400" dirty="0" smtClean="0">
                <a:solidFill>
                  <a:schemeClr val="bg2">
                    <a:lumMod val="75000"/>
                  </a:schemeClr>
                </a:solidFill>
              </a:rPr>
              <a:t>- </a:t>
            </a:r>
            <a:r>
              <a:rPr lang="uk-UA" sz="2400" b="1" dirty="0" smtClean="0">
                <a:solidFill>
                  <a:srgbClr val="FF0000"/>
                </a:solidFill>
              </a:rPr>
              <a:t>розказати</a:t>
            </a:r>
            <a:r>
              <a:rPr lang="uk-UA" sz="2400" b="1" dirty="0">
                <a:solidFill>
                  <a:srgbClr val="FF0000"/>
                </a:solidFill>
              </a:rPr>
              <a:t>, як </a:t>
            </a:r>
            <a:r>
              <a:rPr lang="uk-UA" sz="2400" b="1" dirty="0" smtClean="0">
                <a:solidFill>
                  <a:srgbClr val="FF0000"/>
                </a:solidFill>
              </a:rPr>
              <a:t>Ви вчилися</a:t>
            </a:r>
            <a:r>
              <a:rPr lang="uk-UA" sz="2400" b="1" dirty="0">
                <a:solidFill>
                  <a:srgbClr val="FF0000"/>
                </a:solidFill>
              </a:rPr>
              <a:t/>
            </a:r>
            <a:br>
              <a:rPr lang="uk-UA" sz="2400" b="1" dirty="0">
                <a:solidFill>
                  <a:srgbClr val="FF0000"/>
                </a:solidFill>
              </a:rPr>
            </a:br>
            <a:r>
              <a:rPr lang="uk-UA" sz="2400" dirty="0" smtClean="0">
                <a:solidFill>
                  <a:schemeClr val="bg2">
                    <a:lumMod val="75000"/>
                  </a:schemeClr>
                </a:solidFill>
              </a:rPr>
              <a:t>- </a:t>
            </a:r>
            <a:r>
              <a:rPr lang="uk-UA" sz="2400" b="1" dirty="0" smtClean="0">
                <a:solidFill>
                  <a:schemeClr val="bg2">
                    <a:lumMod val="75000"/>
                  </a:schemeClr>
                </a:solidFill>
              </a:rPr>
              <a:t>впевнити </a:t>
            </a:r>
            <a:r>
              <a:rPr lang="uk-UA" sz="2400" b="1" dirty="0">
                <a:solidFill>
                  <a:schemeClr val="bg2">
                    <a:lumMod val="75000"/>
                  </a:schemeClr>
                </a:solidFill>
              </a:rPr>
              <a:t>дитину не на словах, а на ділі, що навчання, хоч і важка, </a:t>
            </a:r>
            <a:r>
              <a:rPr lang="uk-UA" sz="2400" b="1" dirty="0" smtClean="0">
                <a:solidFill>
                  <a:schemeClr val="bg2">
                    <a:lumMod val="75000"/>
                  </a:schemeClr>
                </a:solidFill>
              </a:rPr>
              <a:t>але </a:t>
            </a:r>
            <a:r>
              <a:rPr lang="uk-UA" sz="2400" b="1" dirty="0">
                <a:solidFill>
                  <a:schemeClr val="bg2">
                    <a:lumMod val="75000"/>
                  </a:schemeClr>
                </a:solidFill>
              </a:rPr>
              <a:t>цікава справа, тобто займатися разом з </a:t>
            </a:r>
            <a:r>
              <a:rPr lang="uk-UA" sz="2400" b="1" dirty="0" smtClean="0">
                <a:solidFill>
                  <a:schemeClr val="bg2">
                    <a:lumMod val="75000"/>
                  </a:schemeClr>
                </a:solidFill>
              </a:rPr>
              <a:t>нею</a:t>
            </a:r>
            <a:r>
              <a:rPr lang="uk-UA" sz="2400" b="1" dirty="0">
                <a:solidFill>
                  <a:schemeClr val="bg2">
                    <a:lumMod val="75000"/>
                  </a:schemeClr>
                </a:solidFill>
              </a:rPr>
              <a:t/>
            </a:r>
            <a:br>
              <a:rPr lang="uk-UA" sz="2400" b="1" dirty="0">
                <a:solidFill>
                  <a:schemeClr val="bg2">
                    <a:lumMod val="75000"/>
                  </a:schemeClr>
                </a:solidFill>
              </a:rPr>
            </a:br>
            <a:r>
              <a:rPr lang="uk-UA" sz="2400" dirty="0" smtClean="0">
                <a:solidFill>
                  <a:srgbClr val="FF0000"/>
                </a:solidFill>
              </a:rPr>
              <a:t>-</a:t>
            </a:r>
            <a:r>
              <a:rPr lang="uk-UA" sz="2400" b="1" dirty="0" smtClean="0">
                <a:solidFill>
                  <a:srgbClr val="FF0000"/>
                </a:solidFill>
              </a:rPr>
              <a:t>допомагайте </a:t>
            </a:r>
            <a:r>
              <a:rPr lang="uk-UA" sz="2400" b="1" dirty="0">
                <a:solidFill>
                  <a:srgbClr val="FF0000"/>
                </a:solidFill>
              </a:rPr>
              <a:t>їй в усьому, якщо хочете, щоб вона допомогала В</a:t>
            </a:r>
            <a:r>
              <a:rPr lang="uk-UA" sz="2400" b="1" dirty="0" smtClean="0">
                <a:solidFill>
                  <a:srgbClr val="FF0000"/>
                </a:solidFill>
              </a:rPr>
              <a:t>ам</a:t>
            </a:r>
            <a:r>
              <a:rPr lang="uk-UA" sz="2400" b="1" dirty="0">
                <a:solidFill>
                  <a:srgbClr val="FF0000"/>
                </a:solidFill>
              </a:rPr>
              <a:t/>
            </a:r>
            <a:br>
              <a:rPr lang="uk-UA" sz="2400" b="1" dirty="0">
                <a:solidFill>
                  <a:srgbClr val="FF0000"/>
                </a:solidFill>
              </a:rPr>
            </a:br>
            <a:r>
              <a:rPr lang="uk-UA" sz="2400" dirty="0" smtClean="0">
                <a:solidFill>
                  <a:schemeClr val="bg2">
                    <a:lumMod val="75000"/>
                  </a:schemeClr>
                </a:solidFill>
              </a:rPr>
              <a:t>- </a:t>
            </a:r>
            <a:r>
              <a:rPr lang="uk-UA" sz="2400" b="1" dirty="0" smtClean="0">
                <a:solidFill>
                  <a:schemeClr val="bg2">
                    <a:lumMod val="75000"/>
                  </a:schemeClr>
                </a:solidFill>
              </a:rPr>
              <a:t>не </a:t>
            </a:r>
            <a:r>
              <a:rPr lang="uk-UA" sz="2400" b="1" dirty="0">
                <a:solidFill>
                  <a:schemeClr val="bg2">
                    <a:lumMod val="75000"/>
                  </a:schemeClr>
                </a:solidFill>
              </a:rPr>
              <a:t>показувати, що ваша дитина – ваша кровинка, для якої </a:t>
            </a:r>
            <a:r>
              <a:rPr lang="uk-UA" sz="2400" b="1" dirty="0" smtClean="0">
                <a:solidFill>
                  <a:schemeClr val="bg2">
                    <a:lumMod val="75000"/>
                  </a:schemeClr>
                </a:solidFill>
              </a:rPr>
              <a:t>Ви </a:t>
            </a:r>
            <a:r>
              <a:rPr lang="uk-UA" sz="2400" b="1" dirty="0">
                <a:solidFill>
                  <a:schemeClr val="bg2">
                    <a:lumMod val="75000"/>
                  </a:schemeClr>
                </a:solidFill>
              </a:rPr>
              <a:t>зробите непосильне, “все на світі для неї</a:t>
            </a:r>
            <a:r>
              <a:rPr lang="uk-UA" sz="2400" b="1" dirty="0" smtClean="0">
                <a:solidFill>
                  <a:schemeClr val="bg2">
                    <a:lumMod val="75000"/>
                  </a:schemeClr>
                </a:solidFill>
              </a:rPr>
              <a:t>”</a:t>
            </a:r>
            <a:r>
              <a:rPr lang="uk-UA" sz="2400" b="1" dirty="0">
                <a:solidFill>
                  <a:schemeClr val="bg2">
                    <a:lumMod val="75000"/>
                  </a:schemeClr>
                </a:solidFill>
              </a:rPr>
              <a:t/>
            </a:r>
            <a:br>
              <a:rPr lang="uk-UA" sz="2400" b="1" dirty="0">
                <a:solidFill>
                  <a:schemeClr val="bg2">
                    <a:lumMod val="75000"/>
                  </a:schemeClr>
                </a:solidFill>
              </a:rPr>
            </a:br>
            <a:r>
              <a:rPr lang="uk-UA" sz="2400" dirty="0" smtClean="0">
                <a:solidFill>
                  <a:srgbClr val="FF0000"/>
                </a:solidFill>
              </a:rPr>
              <a:t>- </a:t>
            </a:r>
            <a:r>
              <a:rPr lang="uk-UA" sz="2400" b="1" dirty="0" smtClean="0">
                <a:solidFill>
                  <a:srgbClr val="FF0000"/>
                </a:solidFill>
              </a:rPr>
              <a:t>не“полегшуйте  їй життя</a:t>
            </a:r>
            <a:r>
              <a:rPr lang="uk-UA" sz="2400" b="1" dirty="0">
                <a:solidFill>
                  <a:srgbClr val="FF0000"/>
                </a:solidFill>
              </a:rPr>
              <a:t>” – </a:t>
            </a:r>
            <a:r>
              <a:rPr lang="uk-UA" sz="2400" b="1" dirty="0" smtClean="0">
                <a:solidFill>
                  <a:srgbClr val="FF0000"/>
                </a:solidFill>
              </a:rPr>
              <a:t> тобто  не  робіть все </a:t>
            </a:r>
            <a:r>
              <a:rPr lang="uk-UA" sz="2400" b="1" dirty="0">
                <a:solidFill>
                  <a:srgbClr val="FF0000"/>
                </a:solidFill>
              </a:rPr>
              <a:t>замість </a:t>
            </a:r>
            <a:r>
              <a:rPr lang="uk-UA" sz="2400" b="1" dirty="0" smtClean="0">
                <a:solidFill>
                  <a:srgbClr val="FF0000"/>
                </a:solidFill>
              </a:rPr>
              <a:t>неї</a:t>
            </a:r>
            <a:r>
              <a:rPr lang="uk-UA" sz="2400" b="1" dirty="0">
                <a:solidFill>
                  <a:srgbClr val="FF0000"/>
                </a:solidFill>
              </a:rPr>
              <a:t/>
            </a:r>
            <a:br>
              <a:rPr lang="uk-UA" sz="2400" b="1" dirty="0">
                <a:solidFill>
                  <a:srgbClr val="FF0000"/>
                </a:solidFill>
              </a:rPr>
            </a:br>
            <a:r>
              <a:rPr lang="uk-UA" sz="2400" dirty="0" smtClean="0">
                <a:solidFill>
                  <a:schemeClr val="bg2">
                    <a:lumMod val="75000"/>
                  </a:schemeClr>
                </a:solidFill>
              </a:rPr>
              <a:t>- </a:t>
            </a:r>
            <a:r>
              <a:rPr lang="uk-UA" sz="2400" b="1" dirty="0" smtClean="0">
                <a:solidFill>
                  <a:schemeClr val="bg2">
                    <a:lumMod val="75000"/>
                  </a:schemeClr>
                </a:solidFill>
              </a:rPr>
              <a:t>дайте </a:t>
            </a:r>
            <a:r>
              <a:rPr lang="uk-UA" sz="2400" b="1" dirty="0">
                <a:solidFill>
                  <a:schemeClr val="bg2">
                    <a:lumMod val="75000"/>
                  </a:schemeClr>
                </a:solidFill>
              </a:rPr>
              <a:t>дитини можливість насолоджуватися власними маленькими перемогами, винаходами, навіть з присмаком гіркоти невдач…. Це і є </a:t>
            </a:r>
            <a:r>
              <a:rPr lang="uk-UA" sz="2400" b="1" dirty="0" smtClean="0">
                <a:solidFill>
                  <a:schemeClr val="bg2">
                    <a:lumMod val="75000"/>
                  </a:schemeClr>
                </a:solidFill>
              </a:rPr>
              <a:t>стимул</a:t>
            </a:r>
            <a:r>
              <a:rPr lang="uk-UA" sz="2400" b="1" dirty="0">
                <a:solidFill>
                  <a:schemeClr val="bg2">
                    <a:lumMod val="75000"/>
                  </a:schemeClr>
                </a:solidFill>
              </a:rPr>
              <a:t/>
            </a:r>
            <a:br>
              <a:rPr lang="uk-UA" sz="2400" b="1" dirty="0">
                <a:solidFill>
                  <a:schemeClr val="bg2">
                    <a:lumMod val="75000"/>
                  </a:schemeClr>
                </a:solidFill>
              </a:rPr>
            </a:br>
            <a:r>
              <a:rPr lang="uk-UA" sz="2400" dirty="0" smtClean="0">
                <a:solidFill>
                  <a:srgbClr val="FF0000"/>
                </a:solidFill>
              </a:rPr>
              <a:t>- </a:t>
            </a:r>
            <a:r>
              <a:rPr lang="uk-UA" sz="2400" b="1" dirty="0" smtClean="0">
                <a:solidFill>
                  <a:srgbClr val="FF0000"/>
                </a:solidFill>
              </a:rPr>
              <a:t>зацікавлювати</a:t>
            </a:r>
            <a:r>
              <a:rPr lang="uk-UA" sz="2400" b="1" dirty="0">
                <a:solidFill>
                  <a:srgbClr val="FF0000"/>
                </a:solidFill>
              </a:rPr>
              <a:t>, шукати й знайти у своєї дитини ту стежку, яка їй цікава!</a:t>
            </a:r>
            <a:r>
              <a:rPr lang="uk-UA" sz="2400" dirty="0">
                <a:solidFill>
                  <a:schemeClr val="bg2">
                    <a:lumMod val="75000"/>
                  </a:schemeClr>
                </a:solidFill>
              </a:rPr>
              <a:t/>
            </a:r>
            <a:br>
              <a:rPr lang="uk-UA" sz="2400" dirty="0">
                <a:solidFill>
                  <a:schemeClr val="bg2">
                    <a:lumMod val="75000"/>
                  </a:schemeClr>
                </a:solidFill>
              </a:rPr>
            </a:br>
            <a:r>
              <a:rPr lang="uk-UA" sz="2400" dirty="0" smtClean="0">
                <a:solidFill>
                  <a:schemeClr val="bg2">
                    <a:lumMod val="75000"/>
                  </a:schemeClr>
                </a:solidFill>
              </a:rPr>
              <a:t>- </a:t>
            </a:r>
            <a:r>
              <a:rPr lang="uk-UA" sz="2400" b="1" dirty="0" smtClean="0">
                <a:solidFill>
                  <a:schemeClr val="bg2">
                    <a:lumMod val="75000"/>
                  </a:schemeClr>
                </a:solidFill>
              </a:rPr>
              <a:t>перестаньте </a:t>
            </a:r>
            <a:r>
              <a:rPr lang="uk-UA" sz="2400" b="1" dirty="0">
                <a:solidFill>
                  <a:schemeClr val="bg2">
                    <a:lumMod val="75000"/>
                  </a:schemeClr>
                </a:solidFill>
              </a:rPr>
              <a:t>її весь час контролювати, видавати цінні вказівки, і головне — ухвалювати за неї рішення.</a:t>
            </a:r>
            <a:r>
              <a:rPr lang="ru-RU" sz="2400" b="1" dirty="0">
                <a:solidFill>
                  <a:schemeClr val="bg2">
                    <a:lumMod val="75000"/>
                  </a:schemeClr>
                </a:solidFill>
              </a:rPr>
              <a:t/>
            </a:r>
            <a:br>
              <a:rPr lang="ru-RU" sz="2400" b="1" dirty="0">
                <a:solidFill>
                  <a:schemeClr val="bg2">
                    <a:lumMod val="75000"/>
                  </a:schemeClr>
                </a:solidFill>
              </a:rPr>
            </a:br>
            <a:r>
              <a:rPr lang="uk-UA" sz="2400" dirty="0"/>
              <a:t/>
            </a:r>
            <a:br>
              <a:rPr lang="uk-UA" sz="2400" dirty="0"/>
            </a:br>
            <a:endParaRPr lang="ru-RU" sz="2400" dirty="0"/>
          </a:p>
        </p:txBody>
      </p:sp>
    </p:spTree>
    <p:extLst>
      <p:ext uri="{BB962C8B-B14F-4D97-AF65-F5344CB8AC3E}">
        <p14:creationId xmlns:p14="http://schemas.microsoft.com/office/powerpoint/2010/main" val="36303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9"/>
            <a:ext cx="9144000" cy="68116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Прямоугольник 2"/>
          <p:cNvSpPr/>
          <p:nvPr/>
        </p:nvSpPr>
        <p:spPr>
          <a:xfrm>
            <a:off x="179512" y="476672"/>
            <a:ext cx="8784976" cy="584775"/>
          </a:xfrm>
          <a:prstGeom prst="rect">
            <a:avLst/>
          </a:prstGeom>
        </p:spPr>
        <p:txBody>
          <a:bodyPr wrap="square">
            <a:spAutoFit/>
          </a:bodyPr>
          <a:lstStyle/>
          <a:p>
            <a:pPr algn="ctr"/>
            <a:r>
              <a:rPr lang="uk-UA" sz="3200" b="1" dirty="0">
                <a:solidFill>
                  <a:srgbClr val="FF0000"/>
                </a:solidFill>
              </a:rPr>
              <a:t>Фактори,що впливають на </a:t>
            </a:r>
            <a:r>
              <a:rPr lang="uk-UA" sz="3200" b="1" dirty="0" smtClean="0">
                <a:solidFill>
                  <a:srgbClr val="FF0000"/>
                </a:solidFill>
              </a:rPr>
              <a:t> успішність </a:t>
            </a:r>
            <a:r>
              <a:rPr lang="uk-UA" sz="3200" b="1" dirty="0">
                <a:solidFill>
                  <a:srgbClr val="FF0000"/>
                </a:solidFill>
              </a:rPr>
              <a:t>дитини</a:t>
            </a:r>
            <a:endParaRPr lang="ru-RU" sz="3200" dirty="0">
              <a:solidFill>
                <a:srgbClr val="FF0000"/>
              </a:solidFill>
            </a:endParaRPr>
          </a:p>
        </p:txBody>
      </p:sp>
      <p:graphicFrame>
        <p:nvGraphicFramePr>
          <p:cNvPr id="4" name="Схема 3"/>
          <p:cNvGraphicFramePr/>
          <p:nvPr>
            <p:extLst>
              <p:ext uri="{D42A27DB-BD31-4B8C-83A1-F6EECF244321}">
                <p14:modId xmlns:p14="http://schemas.microsoft.com/office/powerpoint/2010/main" val="185100485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7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971600" y="908720"/>
            <a:ext cx="6696744" cy="4031873"/>
          </a:xfrm>
          <a:prstGeom prst="rect">
            <a:avLst/>
          </a:prstGeom>
          <a:noFill/>
        </p:spPr>
        <p:txBody>
          <a:bodyPr wrap="square" rtlCol="0">
            <a:spAutoFit/>
          </a:bodyPr>
          <a:lstStyle/>
          <a:p>
            <a:pPr algn="just"/>
            <a:r>
              <a:rPr lang="uk-UA" sz="3200" b="1" dirty="0" smtClean="0">
                <a:solidFill>
                  <a:srgbClr val="FF0000"/>
                </a:solidFill>
                <a:effectLst>
                  <a:outerShdw blurRad="38100" dist="38100" dir="2700000" algn="tl">
                    <a:srgbClr val="000000">
                      <a:alpha val="43137"/>
                    </a:srgbClr>
                  </a:outerShdw>
                </a:effectLst>
                <a:latin typeface="Arial Narrow" panose="020B0606020202030204" pitchFamily="34" charset="0"/>
              </a:rPr>
              <a:t>	Хоч  би  яка  у  вас  відповідальна  і  складна  робота  була  на  виробництві, знайте, що  вдома  на  вас  чекає  ще  відповідальніша, ще  складніша, ще  тонша  -  виховання  людини.</a:t>
            </a:r>
          </a:p>
          <a:p>
            <a:pPr algn="just"/>
            <a:endParaRPr lang="uk-UA" sz="3200" b="1" dirty="0" smtClean="0">
              <a:solidFill>
                <a:srgbClr val="FF0000"/>
              </a:solidFill>
              <a:effectLst>
                <a:outerShdw blurRad="38100" dist="38100" dir="2700000" algn="tl">
                  <a:srgbClr val="000000">
                    <a:alpha val="43137"/>
                  </a:srgbClr>
                </a:outerShdw>
              </a:effectLst>
              <a:latin typeface="Arial Narrow" panose="020B0606020202030204" pitchFamily="34" charset="0"/>
            </a:endParaRPr>
          </a:p>
          <a:p>
            <a:pPr algn="just"/>
            <a:r>
              <a:rPr lang="uk-UA" sz="3200" b="1" dirty="0" smtClean="0">
                <a:solidFill>
                  <a:srgbClr val="FF0000"/>
                </a:solidFill>
                <a:effectLst>
                  <a:outerShdw blurRad="38100" dist="38100" dir="2700000" algn="tl">
                    <a:srgbClr val="000000">
                      <a:alpha val="43137"/>
                    </a:srgbClr>
                  </a:outerShdw>
                </a:effectLst>
                <a:latin typeface="Arial Narrow" panose="020B0606020202030204" pitchFamily="34" charset="0"/>
              </a:rPr>
              <a:t>                              В .  Сухомлинський</a:t>
            </a:r>
            <a:endParaRPr lang="ru-RU" sz="32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292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323528" y="404664"/>
            <a:ext cx="8424936" cy="4585871"/>
          </a:xfrm>
          <a:prstGeom prst="rect">
            <a:avLst/>
          </a:prstGeom>
        </p:spPr>
        <p:txBody>
          <a:bodyPr wrap="square">
            <a:spAutoFit/>
          </a:bodyPr>
          <a:lstStyle/>
          <a:p>
            <a:pPr algn="ctr"/>
            <a:r>
              <a:rPr lang="uk-UA" sz="4000" b="1" dirty="0">
                <a:solidFill>
                  <a:srgbClr val="FF0066"/>
                </a:solidFill>
                <a:effectLst>
                  <a:outerShdw blurRad="38100" dist="38100" dir="2700000" algn="tl">
                    <a:srgbClr val="000000">
                      <a:alpha val="43137"/>
                    </a:srgbClr>
                  </a:outerShdw>
                </a:effectLst>
              </a:rPr>
              <a:t>Чого не слід робити батькам</a:t>
            </a:r>
            <a:br>
              <a:rPr lang="uk-UA" sz="4000" b="1" dirty="0">
                <a:solidFill>
                  <a:srgbClr val="FF0066"/>
                </a:solidFill>
                <a:effectLst>
                  <a:outerShdw blurRad="38100" dist="38100" dir="2700000" algn="tl">
                    <a:srgbClr val="000000">
                      <a:alpha val="43137"/>
                    </a:srgbClr>
                  </a:outerShdw>
                </a:effectLst>
              </a:rPr>
            </a:br>
            <a:r>
              <a:rPr lang="uk-UA" sz="3600" b="1" dirty="0" smtClean="0">
                <a:solidFill>
                  <a:srgbClr val="7030A0"/>
                </a:solidFill>
              </a:rPr>
              <a:t>Не </a:t>
            </a:r>
            <a:r>
              <a:rPr lang="uk-UA" sz="3600" b="1" dirty="0">
                <a:solidFill>
                  <a:srgbClr val="7030A0"/>
                </a:solidFill>
              </a:rPr>
              <a:t>дорікайте успіхами інших дітей. </a:t>
            </a:r>
            <a:r>
              <a:rPr lang="ru-RU" sz="3600" b="1" dirty="0">
                <a:solidFill>
                  <a:srgbClr val="7030A0"/>
                </a:solidFill>
              </a:rPr>
              <a:t/>
            </a:r>
            <a:br>
              <a:rPr lang="ru-RU" sz="3600" b="1" dirty="0">
                <a:solidFill>
                  <a:srgbClr val="7030A0"/>
                </a:solidFill>
              </a:rPr>
            </a:br>
            <a:r>
              <a:rPr lang="uk-UA" sz="3600" b="1" dirty="0" smtClean="0">
                <a:solidFill>
                  <a:srgbClr val="7030A0"/>
                </a:solidFill>
              </a:rPr>
              <a:t>Не </a:t>
            </a:r>
            <a:r>
              <a:rPr lang="uk-UA" sz="3600" b="1" dirty="0">
                <a:solidFill>
                  <a:srgbClr val="7030A0"/>
                </a:solidFill>
              </a:rPr>
              <a:t>насміхайтесь над невдачами </a:t>
            </a:r>
            <a:r>
              <a:rPr lang="uk-UA" sz="3600" b="1" dirty="0" smtClean="0">
                <a:solidFill>
                  <a:srgbClr val="7030A0"/>
                </a:solidFill>
              </a:rPr>
              <a:t>дитини.</a:t>
            </a:r>
          </a:p>
          <a:p>
            <a:pPr algn="ctr"/>
            <a:r>
              <a:rPr lang="uk-UA" sz="3600" b="1" dirty="0" smtClean="0">
                <a:solidFill>
                  <a:srgbClr val="7030A0"/>
                </a:solidFill>
              </a:rPr>
              <a:t>Не </a:t>
            </a:r>
            <a:r>
              <a:rPr lang="uk-UA" sz="3600" b="1" dirty="0">
                <a:solidFill>
                  <a:srgbClr val="7030A0"/>
                </a:solidFill>
              </a:rPr>
              <a:t>потрібна надмірна жалість до дитини. </a:t>
            </a:r>
            <a:r>
              <a:rPr lang="ru-RU" sz="3600" b="1" dirty="0">
                <a:solidFill>
                  <a:srgbClr val="7030A0"/>
                </a:solidFill>
              </a:rPr>
              <a:t/>
            </a:r>
            <a:br>
              <a:rPr lang="ru-RU" sz="3600" b="1" dirty="0">
                <a:solidFill>
                  <a:srgbClr val="7030A0"/>
                </a:solidFill>
              </a:rPr>
            </a:br>
            <a:r>
              <a:rPr lang="uk-UA" sz="3600" b="1" dirty="0" smtClean="0">
                <a:solidFill>
                  <a:srgbClr val="7030A0"/>
                </a:solidFill>
              </a:rPr>
              <a:t>Не </a:t>
            </a:r>
            <a:r>
              <a:rPr lang="uk-UA" sz="3600" b="1" dirty="0">
                <a:solidFill>
                  <a:srgbClr val="7030A0"/>
                </a:solidFill>
              </a:rPr>
              <a:t>читайте нотацій. </a:t>
            </a:r>
            <a:endParaRPr lang="uk-UA" sz="3600" b="1" dirty="0" smtClean="0">
              <a:solidFill>
                <a:srgbClr val="7030A0"/>
              </a:solidFill>
            </a:endParaRPr>
          </a:p>
          <a:p>
            <a:pPr algn="ctr"/>
            <a:r>
              <a:rPr lang="uk-UA" sz="3600" b="1" dirty="0" smtClean="0">
                <a:solidFill>
                  <a:srgbClr val="7030A0"/>
                </a:solidFill>
              </a:rPr>
              <a:t>Дитина </a:t>
            </a:r>
            <a:r>
              <a:rPr lang="uk-UA" sz="3600" b="1" dirty="0">
                <a:solidFill>
                  <a:srgbClr val="7030A0"/>
                </a:solidFill>
              </a:rPr>
              <a:t>і так все розуміє.</a:t>
            </a:r>
            <a:r>
              <a:rPr lang="ru-RU" sz="3600" b="1" dirty="0">
                <a:solidFill>
                  <a:srgbClr val="7030A0"/>
                </a:solidFill>
              </a:rPr>
              <a:t/>
            </a:r>
            <a:br>
              <a:rPr lang="ru-RU" sz="3600" b="1" dirty="0">
                <a:solidFill>
                  <a:srgbClr val="7030A0"/>
                </a:solidFill>
              </a:rPr>
            </a:br>
            <a:endParaRPr lang="ru-RU" sz="3600" dirty="0">
              <a:solidFill>
                <a:srgbClr val="7030A0"/>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2658"/>
            <a:ext cx="9144000" cy="1619250"/>
          </a:xfrm>
          <a:prstGeom prst="rect">
            <a:avLst/>
          </a:prstGeom>
        </p:spPr>
      </p:pic>
    </p:spTree>
    <p:extLst>
      <p:ext uri="{BB962C8B-B14F-4D97-AF65-F5344CB8AC3E}">
        <p14:creationId xmlns:p14="http://schemas.microsoft.com/office/powerpoint/2010/main" val="35462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800" decel="100000"/>
                                        <p:tgtEl>
                                          <p:spTgt spid="5">
                                            <p:txEl>
                                              <p:pRg st="0" end="0"/>
                                            </p:txEl>
                                          </p:spTgt>
                                        </p:tgtEl>
                                      </p:cBhvr>
                                    </p:animEffect>
                                    <p:anim calcmode="lin" valueType="num">
                                      <p:cBhvr>
                                        <p:cTn id="15"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800" decel="100000"/>
                                        <p:tgtEl>
                                          <p:spTgt spid="5">
                                            <p:txEl>
                                              <p:pRg st="1" end="1"/>
                                            </p:txEl>
                                          </p:spTgt>
                                        </p:tgtEl>
                                      </p:cBhvr>
                                    </p:animEffect>
                                    <p:anim calcmode="lin" valueType="num">
                                      <p:cBhvr>
                                        <p:cTn id="25"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800" decel="100000"/>
                                        <p:tgtEl>
                                          <p:spTgt spid="5">
                                            <p:txEl>
                                              <p:pRg st="2" end="2"/>
                                            </p:txEl>
                                          </p:spTgt>
                                        </p:tgtEl>
                                      </p:cBhvr>
                                    </p:animEffect>
                                    <p:anim calcmode="lin" valueType="num">
                                      <p:cBhvr>
                                        <p:cTn id="33"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727873" y="556177"/>
            <a:ext cx="7632848" cy="1200329"/>
          </a:xfrm>
          <a:prstGeom prst="rect">
            <a:avLst/>
          </a:prstGeom>
        </p:spPr>
        <p:txBody>
          <a:bodyPr wrap="square">
            <a:spAutoFit/>
          </a:bodyPr>
          <a:lstStyle/>
          <a:p>
            <a:pPr algn="ctr"/>
            <a:r>
              <a:rPr lang="uk-UA" sz="3600" b="1" dirty="0">
                <a:solidFill>
                  <a:srgbClr val="FF0066"/>
                </a:solidFill>
                <a:effectLst>
                  <a:outerShdw blurRad="38100" dist="38100" dir="2700000" algn="tl">
                    <a:srgbClr val="000000">
                      <a:alpha val="43137"/>
                    </a:srgbClr>
                  </a:outerShdw>
                </a:effectLst>
              </a:rPr>
              <a:t>Педагогічні поради </a:t>
            </a:r>
            <a:r>
              <a:rPr lang="uk-UA" sz="3600" b="1" dirty="0" smtClean="0">
                <a:solidFill>
                  <a:srgbClr val="FF0066"/>
                </a:solidFill>
                <a:effectLst>
                  <a:outerShdw blurRad="38100" dist="38100" dir="2700000" algn="tl">
                    <a:srgbClr val="000000">
                      <a:alpha val="43137"/>
                    </a:srgbClr>
                  </a:outerShdw>
                </a:effectLst>
              </a:rPr>
              <a:t>батькам</a:t>
            </a:r>
          </a:p>
          <a:p>
            <a:pPr algn="ctr"/>
            <a:endParaRPr lang="ru-RU" sz="3600" b="1" dirty="0">
              <a:effectLst>
                <a:outerShdw blurRad="38100" dist="38100" dir="2700000" algn="tl">
                  <a:srgbClr val="000000">
                    <a:alpha val="43137"/>
                  </a:srgbClr>
                </a:outerShdw>
              </a:effectLst>
            </a:endParaRPr>
          </a:p>
        </p:txBody>
      </p:sp>
      <p:sp>
        <p:nvSpPr>
          <p:cNvPr id="7" name="Прямоугольник 6"/>
          <p:cNvSpPr/>
          <p:nvPr/>
        </p:nvSpPr>
        <p:spPr>
          <a:xfrm>
            <a:off x="0" y="1202508"/>
            <a:ext cx="9144000" cy="4524315"/>
          </a:xfrm>
          <a:prstGeom prst="rect">
            <a:avLst/>
          </a:prstGeom>
        </p:spPr>
        <p:txBody>
          <a:bodyPr wrap="square">
            <a:spAutoFit/>
          </a:bodyPr>
          <a:lstStyle/>
          <a:p>
            <a:pPr algn="just">
              <a:spcBef>
                <a:spcPct val="0"/>
              </a:spcBef>
              <a:buClrTx/>
              <a:buSzTx/>
              <a:buFontTx/>
              <a:buAutoNum type="arabicPeriod"/>
            </a:pPr>
            <a:endParaRPr lang="uk-UA" altLang="ru-RU" sz="2400" dirty="0" smtClean="0">
              <a:solidFill>
                <a:srgbClr val="7030A0"/>
              </a:solidFill>
              <a:latin typeface="Arial" charset="0"/>
            </a:endParaRPr>
          </a:p>
          <a:p>
            <a:pPr algn="just">
              <a:spcBef>
                <a:spcPct val="0"/>
              </a:spcBef>
              <a:buClrTx/>
              <a:buSzTx/>
              <a:buFontTx/>
              <a:buAutoNum type="arabicPeriod"/>
            </a:pPr>
            <a:r>
              <a:rPr lang="uk-UA" altLang="ru-RU" sz="2400" dirty="0" smtClean="0">
                <a:solidFill>
                  <a:srgbClr val="7030A0"/>
                </a:solidFill>
                <a:latin typeface="Arial" charset="0"/>
              </a:rPr>
              <a:t>Головним </a:t>
            </a:r>
            <a:r>
              <a:rPr lang="uk-UA" altLang="ru-RU" sz="2400" dirty="0">
                <a:solidFill>
                  <a:srgbClr val="7030A0"/>
                </a:solidFill>
                <a:latin typeface="Arial" charset="0"/>
              </a:rPr>
              <a:t>показником успішності у початковій школі є </a:t>
            </a:r>
            <a:r>
              <a:rPr lang="uk-UA" altLang="ru-RU" sz="2400" b="1" dirty="0">
                <a:solidFill>
                  <a:srgbClr val="FF0000"/>
                </a:solidFill>
                <a:latin typeface="Arial" charset="0"/>
              </a:rPr>
              <a:t>техніка</a:t>
            </a:r>
            <a:r>
              <a:rPr lang="uk-UA" altLang="ru-RU" sz="2400" dirty="0">
                <a:solidFill>
                  <a:srgbClr val="7030A0"/>
                </a:solidFill>
                <a:latin typeface="Arial" charset="0"/>
              </a:rPr>
              <a:t> </a:t>
            </a:r>
            <a:r>
              <a:rPr lang="uk-UA" altLang="ru-RU" sz="2400" b="1" dirty="0">
                <a:solidFill>
                  <a:srgbClr val="FF0000"/>
                </a:solidFill>
                <a:latin typeface="Arial" charset="0"/>
              </a:rPr>
              <a:t>читання.</a:t>
            </a:r>
            <a:r>
              <a:rPr lang="uk-UA" altLang="ru-RU" sz="2400" dirty="0">
                <a:solidFill>
                  <a:srgbClr val="7030A0"/>
                </a:solidFill>
                <a:latin typeface="Arial" charset="0"/>
              </a:rPr>
              <a:t> Тому приділяйте найбільше уваги на відпрацювання швидкості, виразності та усвідомленості читання. Найкраще це робити на вихідних</a:t>
            </a:r>
            <a:r>
              <a:rPr lang="uk-UA" altLang="ru-RU" sz="2400" dirty="0" smtClean="0">
                <a:solidFill>
                  <a:srgbClr val="7030A0"/>
                </a:solidFill>
                <a:latin typeface="Arial" charset="0"/>
              </a:rPr>
              <a:t>.</a:t>
            </a:r>
          </a:p>
          <a:p>
            <a:pPr algn="just">
              <a:spcBef>
                <a:spcPct val="0"/>
              </a:spcBef>
              <a:buClrTx/>
              <a:buSzTx/>
              <a:buFontTx/>
              <a:buAutoNum type="arabicPeriod"/>
            </a:pPr>
            <a:endParaRPr lang="uk-UA" altLang="ru-RU" sz="2400" dirty="0">
              <a:solidFill>
                <a:srgbClr val="7030A0"/>
              </a:solidFill>
              <a:latin typeface="Arial" charset="0"/>
            </a:endParaRPr>
          </a:p>
          <a:p>
            <a:pPr algn="just">
              <a:spcBef>
                <a:spcPct val="0"/>
              </a:spcBef>
              <a:buClrTx/>
              <a:buSzTx/>
              <a:buFontTx/>
              <a:buAutoNum type="arabicPeriod"/>
            </a:pPr>
            <a:r>
              <a:rPr lang="uk-UA" altLang="ru-RU" sz="2400" dirty="0">
                <a:solidFill>
                  <a:srgbClr val="7030A0"/>
                </a:solidFill>
                <a:latin typeface="Arial" charset="0"/>
              </a:rPr>
              <a:t>Програмовий матеріал навчальних предметів ускладнюється та розширюється, в залежності від </a:t>
            </a:r>
            <a:r>
              <a:rPr lang="uk-UA" altLang="ru-RU" sz="2400" dirty="0" smtClean="0">
                <a:solidFill>
                  <a:srgbClr val="7030A0"/>
                </a:solidFill>
                <a:latin typeface="Arial" charset="0"/>
              </a:rPr>
              <a:t>класу. Ніхто</a:t>
            </a:r>
            <a:r>
              <a:rPr lang="uk-UA" altLang="ru-RU" sz="2400" dirty="0">
                <a:solidFill>
                  <a:srgbClr val="7030A0"/>
                </a:solidFill>
                <a:latin typeface="Arial" charset="0"/>
              </a:rPr>
              <a:t>, крім батьків, не може краще зрозуміти </a:t>
            </a:r>
            <a:r>
              <a:rPr lang="uk-UA" altLang="ru-RU" sz="2400" dirty="0" smtClean="0">
                <a:solidFill>
                  <a:srgbClr val="7030A0"/>
                </a:solidFill>
                <a:latin typeface="Arial" charset="0"/>
              </a:rPr>
              <a:t>дитину  та   допомогти </a:t>
            </a:r>
            <a:r>
              <a:rPr lang="uk-UA" altLang="ru-RU" sz="2400" dirty="0">
                <a:solidFill>
                  <a:srgbClr val="7030A0"/>
                </a:solidFill>
                <a:latin typeface="Arial" charset="0"/>
              </a:rPr>
              <a:t>їй</a:t>
            </a:r>
            <a:r>
              <a:rPr lang="uk-UA" altLang="ru-RU" sz="2400" dirty="0" smtClean="0">
                <a:solidFill>
                  <a:srgbClr val="7030A0"/>
                </a:solidFill>
                <a:latin typeface="Arial" charset="0"/>
              </a:rPr>
              <a:t>.</a:t>
            </a:r>
          </a:p>
          <a:p>
            <a:pPr algn="just">
              <a:spcBef>
                <a:spcPct val="0"/>
              </a:spcBef>
              <a:buClrTx/>
              <a:buSzTx/>
              <a:buFontTx/>
              <a:buAutoNum type="arabicPeriod"/>
            </a:pPr>
            <a:endParaRPr lang="uk-UA" altLang="ru-RU" sz="2400" dirty="0">
              <a:solidFill>
                <a:srgbClr val="7030A0"/>
              </a:solidFill>
              <a:latin typeface="Arial" charset="0"/>
            </a:endParaRPr>
          </a:p>
          <a:p>
            <a:pPr algn="just">
              <a:spcBef>
                <a:spcPct val="0"/>
              </a:spcBef>
              <a:buClrTx/>
              <a:buSzTx/>
              <a:buFontTx/>
              <a:buAutoNum type="arabicPeriod"/>
            </a:pPr>
            <a:r>
              <a:rPr lang="uk-UA" altLang="ru-RU" sz="2400" dirty="0">
                <a:solidFill>
                  <a:srgbClr val="7030A0"/>
                </a:solidFill>
                <a:latin typeface="Arial" charset="0"/>
              </a:rPr>
              <a:t>Тримайте зв</a:t>
            </a:r>
            <a:r>
              <a:rPr lang="el-GR" altLang="ru-RU" sz="2400" dirty="0">
                <a:solidFill>
                  <a:srgbClr val="7030A0"/>
                </a:solidFill>
                <a:latin typeface="Arial" charset="0"/>
                <a:ea typeface="Calibri" pitchFamily="34" charset="0"/>
                <a:cs typeface="Calibri" pitchFamily="34" charset="0"/>
              </a:rPr>
              <a:t>᾿</a:t>
            </a:r>
            <a:r>
              <a:rPr lang="uk-UA" altLang="ru-RU" sz="2400" dirty="0">
                <a:solidFill>
                  <a:srgbClr val="7030A0"/>
                </a:solidFill>
                <a:latin typeface="Arial" charset="0"/>
                <a:ea typeface="Calibri" pitchFamily="34" charset="0"/>
                <a:cs typeface="Calibri" pitchFamily="34" charset="0"/>
              </a:rPr>
              <a:t>язок з педагогами класу, </a:t>
            </a:r>
            <a:r>
              <a:rPr lang="uk-UA" altLang="ru-RU" sz="2400" dirty="0" smtClean="0">
                <a:solidFill>
                  <a:srgbClr val="7030A0"/>
                </a:solidFill>
                <a:latin typeface="Arial" charset="0"/>
                <a:ea typeface="Calibri" pitchFamily="34" charset="0"/>
                <a:cs typeface="Calibri" pitchFamily="34" charset="0"/>
              </a:rPr>
              <a:t>консультуйтеся з ними,  </a:t>
            </a:r>
            <a:r>
              <a:rPr lang="uk-UA" altLang="ru-RU" sz="2400" dirty="0">
                <a:solidFill>
                  <a:srgbClr val="7030A0"/>
                </a:solidFill>
                <a:latin typeface="Arial" charset="0"/>
                <a:ea typeface="Calibri" pitchFamily="34" charset="0"/>
                <a:cs typeface="Calibri" pitchFamily="34" charset="0"/>
              </a:rPr>
              <a:t>– це допоможе вам зрозуміти дитину</a:t>
            </a:r>
            <a:r>
              <a:rPr lang="uk-UA" altLang="ru-RU" sz="2400" dirty="0" smtClean="0">
                <a:solidFill>
                  <a:srgbClr val="7030A0"/>
                </a:solidFill>
                <a:latin typeface="Arial" charset="0"/>
                <a:ea typeface="Calibri" pitchFamily="34" charset="0"/>
                <a:cs typeface="Calibri" pitchFamily="34" charset="0"/>
              </a:rPr>
              <a:t>.</a:t>
            </a:r>
            <a:endParaRPr lang="uk-UA" altLang="ru-RU" sz="2400" dirty="0">
              <a:solidFill>
                <a:srgbClr val="7030A0"/>
              </a:solidFill>
              <a:latin typeface="Arial" charset="0"/>
              <a:ea typeface="Calibri" pitchFamily="34" charset="0"/>
              <a:cs typeface="Calibri" pitchFamily="34" charset="0"/>
            </a:endParaRPr>
          </a:p>
        </p:txBody>
      </p:sp>
    </p:spTree>
    <p:extLst>
      <p:ext uri="{BB962C8B-B14F-4D97-AF65-F5344CB8AC3E}">
        <p14:creationId xmlns:p14="http://schemas.microsoft.com/office/powerpoint/2010/main" val="40029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1"/>
            <a:ext cx="9144000" cy="6811638"/>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755576" y="332656"/>
            <a:ext cx="7632848" cy="646331"/>
          </a:xfrm>
          <a:prstGeom prst="rect">
            <a:avLst/>
          </a:prstGeom>
        </p:spPr>
        <p:txBody>
          <a:bodyPr wrap="square">
            <a:spAutoFit/>
          </a:bodyPr>
          <a:lstStyle/>
          <a:p>
            <a:pPr algn="ctr"/>
            <a:r>
              <a:rPr lang="uk-UA" sz="3600" b="1" dirty="0">
                <a:solidFill>
                  <a:srgbClr val="FF0066"/>
                </a:solidFill>
                <a:effectLst>
                  <a:outerShdw blurRad="38100" dist="38100" dir="2700000" algn="tl">
                    <a:srgbClr val="000000">
                      <a:alpha val="43137"/>
                    </a:srgbClr>
                  </a:outerShdw>
                </a:effectLst>
              </a:rPr>
              <a:t>Педагогічні поради батькам</a:t>
            </a:r>
            <a:endParaRPr lang="ru-RU" sz="3600" b="1" dirty="0">
              <a:effectLst>
                <a:outerShdw blurRad="38100" dist="38100" dir="2700000" algn="tl">
                  <a:srgbClr val="000000">
                    <a:alpha val="43137"/>
                  </a:srgbClr>
                </a:outerShdw>
              </a:effectLst>
            </a:endParaRPr>
          </a:p>
        </p:txBody>
      </p:sp>
      <p:sp>
        <p:nvSpPr>
          <p:cNvPr id="7" name="Прямоугольник 6"/>
          <p:cNvSpPr/>
          <p:nvPr/>
        </p:nvSpPr>
        <p:spPr>
          <a:xfrm>
            <a:off x="0" y="1202508"/>
            <a:ext cx="9144000" cy="5201424"/>
          </a:xfrm>
          <a:prstGeom prst="rect">
            <a:avLst/>
          </a:prstGeom>
        </p:spPr>
        <p:txBody>
          <a:bodyPr wrap="square">
            <a:spAutoFit/>
          </a:bodyPr>
          <a:lstStyle/>
          <a:p>
            <a:pPr>
              <a:spcBef>
                <a:spcPct val="0"/>
              </a:spcBef>
              <a:buClrTx/>
              <a:buSzTx/>
            </a:pPr>
            <a:endParaRPr lang="uk-UA" altLang="ru-RU" sz="2000" b="1" dirty="0">
              <a:solidFill>
                <a:srgbClr val="7030A0"/>
              </a:solidFill>
              <a:effectLst>
                <a:outerShdw blurRad="38100" dist="38100" dir="2700000" algn="tl">
                  <a:srgbClr val="000000"/>
                </a:outerShdw>
              </a:effectLst>
              <a:latin typeface="Arial" charset="0"/>
              <a:ea typeface="Calibri" pitchFamily="34" charset="0"/>
              <a:cs typeface="Calibri" pitchFamily="34" charset="0"/>
            </a:endParaRPr>
          </a:p>
          <a:p>
            <a:pPr algn="just">
              <a:spcBef>
                <a:spcPct val="0"/>
              </a:spcBef>
              <a:buClrTx/>
              <a:buSzTx/>
            </a:pPr>
            <a:r>
              <a:rPr lang="uk-UA" altLang="ru-RU" sz="2400" b="1" dirty="0" smtClean="0">
                <a:solidFill>
                  <a:srgbClr val="7030A0"/>
                </a:solidFill>
                <a:latin typeface="Arial" charset="0"/>
              </a:rPr>
              <a:t>4. Не загружайте понад нормово робочий день дитини різноманітними секціями, гуртками, спеціальними індивідуальними заняттями. Це призведе до перенапруження нервової системи, погіршення здоров </a:t>
            </a:r>
            <a:r>
              <a:rPr lang="el-GR" altLang="ru-RU" sz="2400" b="1" dirty="0" smtClean="0">
                <a:solidFill>
                  <a:srgbClr val="7030A0"/>
                </a:solidFill>
                <a:latin typeface="Calibri" pitchFamily="34" charset="0"/>
                <a:ea typeface="Calibri" pitchFamily="34" charset="0"/>
                <a:cs typeface="Calibri" pitchFamily="34" charset="0"/>
              </a:rPr>
              <a:t>᾿</a:t>
            </a:r>
            <a:r>
              <a:rPr lang="uk-UA" altLang="ru-RU" sz="2400" b="1" dirty="0" smtClean="0">
                <a:solidFill>
                  <a:srgbClr val="7030A0"/>
                </a:solidFill>
                <a:latin typeface="Arial" charset="0"/>
                <a:ea typeface="Calibri" pitchFamily="34" charset="0"/>
                <a:cs typeface="Calibri" pitchFamily="34" charset="0"/>
              </a:rPr>
              <a:t>я</a:t>
            </a:r>
            <a:r>
              <a:rPr lang="uk-UA" altLang="ru-RU" sz="2400" b="1" dirty="0" smtClean="0">
                <a:solidFill>
                  <a:srgbClr val="7030A0"/>
                </a:solidFill>
                <a:latin typeface="Arial" charset="0"/>
              </a:rPr>
              <a:t>. Розвивайте тільки те, до чого дитина має уподобання.</a:t>
            </a:r>
          </a:p>
          <a:p>
            <a:pPr algn="just">
              <a:spcBef>
                <a:spcPct val="0"/>
              </a:spcBef>
              <a:buClrTx/>
              <a:buSzTx/>
            </a:pPr>
            <a:endParaRPr lang="uk-UA" altLang="ru-RU" sz="2400" b="1" dirty="0" smtClean="0">
              <a:solidFill>
                <a:srgbClr val="7030A0"/>
              </a:solidFill>
              <a:latin typeface="Arial" charset="0"/>
            </a:endParaRPr>
          </a:p>
          <a:p>
            <a:pPr algn="just">
              <a:spcBef>
                <a:spcPct val="0"/>
              </a:spcBef>
              <a:buClrTx/>
              <a:buSzTx/>
            </a:pPr>
            <a:r>
              <a:rPr lang="uk-UA" altLang="ru-RU" sz="2400" b="1" dirty="0" smtClean="0">
                <a:solidFill>
                  <a:srgbClr val="7030A0"/>
                </a:solidFill>
                <a:latin typeface="Arial" charset="0"/>
              </a:rPr>
              <a:t>5. За необхідності заручіться допомогою психолога. Існують діти, які мають психологічні перепони щодо успішності.</a:t>
            </a:r>
          </a:p>
          <a:p>
            <a:pPr algn="just">
              <a:spcBef>
                <a:spcPct val="0"/>
              </a:spcBef>
              <a:buClrTx/>
              <a:buSzTx/>
            </a:pPr>
            <a:endParaRPr lang="uk-UA" altLang="ru-RU" sz="2400" b="1" dirty="0" smtClean="0">
              <a:solidFill>
                <a:srgbClr val="7030A0"/>
              </a:solidFill>
              <a:latin typeface="Arial" charset="0"/>
            </a:endParaRPr>
          </a:p>
          <a:p>
            <a:pPr algn="just">
              <a:spcBef>
                <a:spcPct val="0"/>
              </a:spcBef>
              <a:buClrTx/>
              <a:buSzTx/>
            </a:pPr>
            <a:r>
              <a:rPr lang="uk-UA" altLang="ru-RU" sz="2400" b="1" dirty="0" smtClean="0">
                <a:solidFill>
                  <a:srgbClr val="7030A0"/>
                </a:solidFill>
                <a:latin typeface="Arial" charset="0"/>
              </a:rPr>
              <a:t>6. Повірте, тісна співпраця з вчителями та вихователями, зацікавленість в  успіхах власної дитини, постійна підтримка її, скоро дадуть позитивні результати</a:t>
            </a:r>
            <a:r>
              <a:rPr lang="uk-UA" altLang="ru-RU" sz="2000" b="1" dirty="0" smtClean="0">
                <a:solidFill>
                  <a:srgbClr val="7030A0"/>
                </a:solidFill>
                <a:latin typeface="Arial" charset="0"/>
              </a:rPr>
              <a:t>.</a:t>
            </a:r>
            <a:endParaRPr lang="ru-RU" altLang="ru-RU" sz="2000" b="1" dirty="0">
              <a:solidFill>
                <a:srgbClr val="7030A0"/>
              </a:solidFill>
              <a:latin typeface="Arial" charset="0"/>
            </a:endParaRPr>
          </a:p>
        </p:txBody>
      </p:sp>
    </p:spTree>
    <p:extLst>
      <p:ext uri="{BB962C8B-B14F-4D97-AF65-F5344CB8AC3E}">
        <p14:creationId xmlns:p14="http://schemas.microsoft.com/office/powerpoint/2010/main" val="22047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Прямоугольник 4"/>
          <p:cNvSpPr/>
          <p:nvPr/>
        </p:nvSpPr>
        <p:spPr>
          <a:xfrm>
            <a:off x="107504" y="58847"/>
            <a:ext cx="9036496" cy="6370975"/>
          </a:xfrm>
          <a:prstGeom prst="rect">
            <a:avLst/>
          </a:prstGeom>
        </p:spPr>
        <p:txBody>
          <a:bodyPr wrap="square">
            <a:spAutoFit/>
          </a:bodyPr>
          <a:lstStyle/>
          <a:p>
            <a:pPr marL="342900" lvl="0" indent="-342900" algn="just">
              <a:buFont typeface="Wingdings" panose="05000000000000000000" pitchFamily="2" charset="2"/>
              <a:buChar char="Ø"/>
            </a:pPr>
            <a:r>
              <a:rPr lang="ru-RU" sz="2400" b="1" dirty="0" smtClean="0">
                <a:solidFill>
                  <a:schemeClr val="accent2">
                    <a:lumMod val="75000"/>
                  </a:schemeClr>
                </a:solidFill>
              </a:rPr>
              <a:t>Якщо </a:t>
            </a:r>
            <a:r>
              <a:rPr lang="ru-RU" sz="2400" b="1" dirty="0">
                <a:solidFill>
                  <a:schemeClr val="accent2">
                    <a:lumMod val="75000"/>
                  </a:schemeClr>
                </a:solidFill>
              </a:rPr>
              <a:t>дитину постійно критикують, вона вчиться ненавидіти.</a:t>
            </a:r>
            <a:endParaRPr lang="ru-RU" sz="2400" dirty="0">
              <a:solidFill>
                <a:schemeClr val="accent2">
                  <a:lumMod val="75000"/>
                </a:schemeClr>
              </a:solidFill>
            </a:endParaRPr>
          </a:p>
          <a:p>
            <a:pPr marL="342900" lvl="0" indent="-342900" algn="just">
              <a:buFont typeface="Wingdings" panose="05000000000000000000" pitchFamily="2" charset="2"/>
              <a:buChar char="Ø"/>
            </a:pPr>
            <a:r>
              <a:rPr lang="ru-RU" sz="2400" b="1" dirty="0">
                <a:solidFill>
                  <a:schemeClr val="accent2">
                    <a:lumMod val="75000"/>
                  </a:schemeClr>
                </a:solidFill>
              </a:rPr>
              <a:t> Якщо дитина живе у ворожості, вона вчиться агресивності.</a:t>
            </a:r>
            <a:endParaRPr lang="ru-RU" sz="2400" dirty="0">
              <a:solidFill>
                <a:schemeClr val="accent2">
                  <a:lumMod val="75000"/>
                </a:schemeClr>
              </a:solidFill>
            </a:endParaRPr>
          </a:p>
          <a:p>
            <a:pPr marL="342900" lvl="0" indent="-342900" algn="just">
              <a:buFont typeface="Wingdings" panose="05000000000000000000" pitchFamily="2" charset="2"/>
              <a:buChar char="Ø"/>
            </a:pPr>
            <a:r>
              <a:rPr lang="ru-RU" sz="2400" b="1" dirty="0">
                <a:solidFill>
                  <a:schemeClr val="accent2">
                    <a:lumMod val="75000"/>
                  </a:schemeClr>
                </a:solidFill>
              </a:rPr>
              <a:t> Якщо дитину висміюють , вона стає замкнутою.</a:t>
            </a:r>
            <a:endParaRPr lang="ru-RU" sz="2400" dirty="0">
              <a:solidFill>
                <a:schemeClr val="accent2">
                  <a:lumMod val="75000"/>
                </a:schemeClr>
              </a:solidFill>
            </a:endParaRPr>
          </a:p>
          <a:p>
            <a:pPr marL="342900" lvl="0" indent="-342900" algn="just">
              <a:buFont typeface="Wingdings" panose="05000000000000000000" pitchFamily="2" charset="2"/>
              <a:buChar char="Ø"/>
            </a:pPr>
            <a:r>
              <a:rPr lang="ru-RU" sz="2400" b="1" dirty="0">
                <a:solidFill>
                  <a:schemeClr val="accent2">
                    <a:lumMod val="75000"/>
                  </a:schemeClr>
                </a:solidFill>
              </a:rPr>
              <a:t> Якщо дитина росте у докорах, вона вчитъся жити з почуттям вини</a:t>
            </a:r>
            <a:r>
              <a:rPr lang="ru-RU" sz="2400" b="1" dirty="0" smtClean="0">
                <a:solidFill>
                  <a:schemeClr val="accent2">
                    <a:lumMod val="75000"/>
                  </a:schemeClr>
                </a:solidFill>
              </a:rPr>
              <a:t>.</a:t>
            </a:r>
          </a:p>
          <a:p>
            <a:pPr marL="342900" lvl="0" indent="-342900" algn="just">
              <a:buFont typeface="Wingdings" panose="05000000000000000000" pitchFamily="2" charset="2"/>
              <a:buChar char="Ø"/>
            </a:pPr>
            <a:endParaRPr lang="ru-RU" sz="2400" dirty="0">
              <a:solidFill>
                <a:srgbClr val="7030A0"/>
              </a:solidFill>
            </a:endParaRPr>
          </a:p>
          <a:p>
            <a:pPr marL="342900" lvl="0" indent="-342900" algn="just">
              <a:buFont typeface="Wingdings" panose="05000000000000000000" pitchFamily="2" charset="2"/>
              <a:buChar char="Ø"/>
            </a:pPr>
            <a:r>
              <a:rPr lang="ru-RU" sz="2400" b="1" dirty="0">
                <a:solidFill>
                  <a:srgbClr val="C20EA0"/>
                </a:solidFill>
              </a:rPr>
              <a:t>Якщо дитина живе в терпимості, вона вчиться сприймати інших людей.</a:t>
            </a:r>
            <a:endParaRPr lang="ru-RU" sz="2400" dirty="0">
              <a:solidFill>
                <a:srgbClr val="C20EA0"/>
              </a:solidFill>
            </a:endParaRPr>
          </a:p>
          <a:p>
            <a:pPr marL="342900" lvl="0" indent="-342900" algn="just">
              <a:buFont typeface="Wingdings" panose="05000000000000000000" pitchFamily="2" charset="2"/>
              <a:buChar char="Ø"/>
            </a:pPr>
            <a:r>
              <a:rPr lang="ru-RU" sz="2400" b="1" dirty="0">
                <a:solidFill>
                  <a:srgbClr val="C20EA0"/>
                </a:solidFill>
              </a:rPr>
              <a:t>Якщо дитину заохочують, вона вчиться вірити в себе.</a:t>
            </a:r>
            <a:endParaRPr lang="ru-RU" sz="2400" dirty="0">
              <a:solidFill>
                <a:srgbClr val="C20EA0"/>
              </a:solidFill>
            </a:endParaRPr>
          </a:p>
          <a:p>
            <a:pPr marL="342900" lvl="0" indent="-342900" algn="just">
              <a:buFont typeface="Wingdings" panose="05000000000000000000" pitchFamily="2" charset="2"/>
              <a:buChar char="Ø"/>
            </a:pPr>
            <a:r>
              <a:rPr lang="ru-RU" sz="2400" b="1" dirty="0">
                <a:solidFill>
                  <a:srgbClr val="C20EA0"/>
                </a:solidFill>
              </a:rPr>
              <a:t>Якщо дитину хвалять, вона вчиться бути вдячною.</a:t>
            </a:r>
            <a:endParaRPr lang="ru-RU" sz="2400" dirty="0">
              <a:solidFill>
                <a:srgbClr val="C20EA0"/>
              </a:solidFill>
            </a:endParaRPr>
          </a:p>
          <a:p>
            <a:pPr marL="342900" lvl="0" indent="-342900" algn="just">
              <a:buFont typeface="Wingdings" panose="05000000000000000000" pitchFamily="2" charset="2"/>
              <a:buChar char="Ø"/>
            </a:pPr>
            <a:r>
              <a:rPr lang="ru-RU" sz="2400" b="1" dirty="0">
                <a:solidFill>
                  <a:srgbClr val="C20EA0"/>
                </a:solidFill>
              </a:rPr>
              <a:t>Якщо дитина росте серед чесності, вона вчиться бути справедливою.</a:t>
            </a:r>
            <a:endParaRPr lang="ru-RU" sz="2400" dirty="0">
              <a:solidFill>
                <a:srgbClr val="C20EA0"/>
              </a:solidFill>
            </a:endParaRPr>
          </a:p>
          <a:p>
            <a:pPr marL="342900" lvl="0" indent="-342900" algn="just">
              <a:buFont typeface="Wingdings" panose="05000000000000000000" pitchFamily="2" charset="2"/>
              <a:buChar char="Ø"/>
            </a:pPr>
            <a:r>
              <a:rPr lang="ru-RU" sz="2400" b="1" dirty="0">
                <a:solidFill>
                  <a:srgbClr val="C20EA0"/>
                </a:solidFill>
              </a:rPr>
              <a:t>Коли дитина живе у безпеці, вона вчиться вірити в людей.</a:t>
            </a:r>
            <a:endParaRPr lang="ru-RU" sz="2400" dirty="0">
              <a:solidFill>
                <a:srgbClr val="C20EA0"/>
              </a:solidFill>
            </a:endParaRPr>
          </a:p>
          <a:p>
            <a:pPr marL="342900" lvl="0" indent="-342900" algn="just">
              <a:buFont typeface="Wingdings" panose="05000000000000000000" pitchFamily="2" charset="2"/>
              <a:buChar char="Ø"/>
            </a:pPr>
            <a:r>
              <a:rPr lang="ru-RU" sz="2400" b="1" dirty="0">
                <a:solidFill>
                  <a:srgbClr val="C20EA0"/>
                </a:solidFill>
              </a:rPr>
              <a:t>Якщо дитину підтримують, вона вчиться цінувати себе.</a:t>
            </a:r>
            <a:endParaRPr lang="ru-RU" sz="2400" dirty="0">
              <a:solidFill>
                <a:srgbClr val="C20EA0"/>
              </a:solidFill>
            </a:endParaRPr>
          </a:p>
          <a:p>
            <a:pPr marL="342900" lvl="0" indent="-342900" algn="just">
              <a:buFont typeface="Wingdings" panose="05000000000000000000" pitchFamily="2" charset="2"/>
              <a:buChar char="Ø"/>
            </a:pPr>
            <a:r>
              <a:rPr lang="ru-RU" sz="2400" b="1" dirty="0">
                <a:solidFill>
                  <a:srgbClr val="C20EA0"/>
                </a:solidFill>
              </a:rPr>
              <a:t>Коли дитина живе в розумінні та доброзичливості, вона вчиться  знаходити любов у цьому світі.</a:t>
            </a:r>
            <a:endParaRPr lang="ru-RU" sz="2400" dirty="0">
              <a:solidFill>
                <a:srgbClr val="C20EA0"/>
              </a:solidFill>
            </a:endParaRPr>
          </a:p>
          <a:p>
            <a:r>
              <a:rPr lang="ru-RU" sz="2400" dirty="0">
                <a:solidFill>
                  <a:srgbClr val="C20EA0"/>
                </a:solidFill>
              </a:rPr>
              <a:t> </a:t>
            </a:r>
          </a:p>
        </p:txBody>
      </p:sp>
    </p:spTree>
    <p:extLst>
      <p:ext uri="{BB962C8B-B14F-4D97-AF65-F5344CB8AC3E}">
        <p14:creationId xmlns:p14="http://schemas.microsoft.com/office/powerpoint/2010/main" val="32422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755576" y="2132856"/>
            <a:ext cx="7992888" cy="923330"/>
          </a:xfrm>
          <a:prstGeom prst="rect">
            <a:avLst/>
          </a:prstGeom>
          <a:solidFill>
            <a:schemeClr val="bg2">
              <a:lumMod val="50000"/>
            </a:schemeClr>
          </a:solidFill>
        </p:spPr>
        <p:txBody>
          <a:bodyPr wrap="square" rtlCol="0">
            <a:spAutoFit/>
          </a:bodyPr>
          <a:lstStyle/>
          <a:p>
            <a:r>
              <a:rPr lang="uk-UA" sz="54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СПАСИБІ   ЗА  УВАГУ!</a:t>
            </a:r>
            <a:endParaRPr lang="ru-RU" sz="5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2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rot="20731348">
            <a:off x="683568" y="1822757"/>
            <a:ext cx="7704856" cy="1200329"/>
          </a:xfrm>
          <a:prstGeom prst="rect">
            <a:avLst/>
          </a:prstGeom>
          <a:noFill/>
        </p:spPr>
        <p:txBody>
          <a:bodyPr wrap="square" rtlCol="0">
            <a:spAutoFit/>
          </a:bodyPr>
          <a:lstStyle/>
          <a:p>
            <a:pPr algn="ctr"/>
            <a:r>
              <a:rPr lang="uk-UA" sz="7200" b="1" dirty="0" smtClean="0">
                <a:solidFill>
                  <a:srgbClr val="00B050"/>
                </a:solidFill>
                <a:effectLst>
                  <a:outerShdw blurRad="38100" dist="38100" dir="2700000" algn="tl">
                    <a:srgbClr val="000000">
                      <a:alpha val="43137"/>
                    </a:srgbClr>
                  </a:outerShdw>
                </a:effectLst>
                <a:latin typeface="Segoe Script" panose="020B0504020000000003" pitchFamily="34" charset="0"/>
              </a:rPr>
              <a:t>ВІТАЮ  ВАС</a:t>
            </a:r>
            <a:endParaRPr lang="ru-RU" sz="7200" b="1" dirty="0">
              <a:solidFill>
                <a:srgbClr val="00B050"/>
              </a:solidFill>
              <a:effectLst>
                <a:outerShdw blurRad="38100" dist="38100" dir="2700000" algn="tl">
                  <a:srgbClr val="000000">
                    <a:alpha val="43137"/>
                  </a:srgbClr>
                </a:outerShdw>
              </a:effectLst>
              <a:latin typeface="Segoe Script" panose="020B0504020000000003" pitchFamily="34" charset="0"/>
            </a:endParaRPr>
          </a:p>
        </p:txBody>
      </p:sp>
    </p:spTree>
    <p:extLst>
      <p:ext uri="{BB962C8B-B14F-4D97-AF65-F5344CB8AC3E}">
        <p14:creationId xmlns:p14="http://schemas.microsoft.com/office/powerpoint/2010/main" val="33330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23528" y="332656"/>
            <a:ext cx="8424936" cy="5109091"/>
          </a:xfrm>
          <a:prstGeom prst="rect">
            <a:avLst/>
          </a:prstGeom>
          <a:noFill/>
        </p:spPr>
        <p:txBody>
          <a:bodyPr wrap="square" rtlCol="0">
            <a:spAutoFit/>
          </a:bodyPr>
          <a:lstStyle/>
          <a:p>
            <a:endParaRPr lang="uk-UA" sz="2800" b="1" dirty="0" smtClean="0">
              <a:solidFill>
                <a:schemeClr val="accent2">
                  <a:lumMod val="50000"/>
                </a:schemeClr>
              </a:solidFill>
              <a:latin typeface="Arial Narrow" panose="020B0606020202030204" pitchFamily="34" charset="0"/>
            </a:endParaRPr>
          </a:p>
          <a:p>
            <a:r>
              <a:rPr lang="uk-UA" sz="2800" b="1" dirty="0" smtClean="0">
                <a:solidFill>
                  <a:schemeClr val="accent2">
                    <a:lumMod val="50000"/>
                  </a:schemeClr>
                </a:solidFill>
                <a:latin typeface="Arial Narrow" panose="020B0606020202030204" pitchFamily="34" charset="0"/>
              </a:rPr>
              <a:t>Підніміть    руку:</a:t>
            </a:r>
          </a:p>
          <a:p>
            <a:pPr marL="285750" indent="-285750">
              <a:buFont typeface="Wingdings" panose="05000000000000000000" pitchFamily="2" charset="2"/>
              <a:buChar char="v"/>
            </a:pPr>
            <a:r>
              <a:rPr lang="uk-UA" sz="2800" b="1" dirty="0" smtClean="0">
                <a:solidFill>
                  <a:schemeClr val="accent2">
                    <a:lumMod val="50000"/>
                  </a:schemeClr>
                </a:solidFill>
                <a:latin typeface="Arial Narrow" panose="020B0606020202030204" pitchFamily="34" charset="0"/>
              </a:rPr>
              <a:t>хто має сина</a:t>
            </a:r>
          </a:p>
          <a:p>
            <a:pPr marL="285750" indent="-285750">
              <a:buFont typeface="Wingdings" panose="05000000000000000000" pitchFamily="2" charset="2"/>
              <a:buChar char="v"/>
            </a:pPr>
            <a:r>
              <a:rPr lang="uk-UA" sz="2800" b="1" dirty="0" smtClean="0">
                <a:solidFill>
                  <a:schemeClr val="accent2">
                    <a:lumMod val="50000"/>
                  </a:schemeClr>
                </a:solidFill>
                <a:latin typeface="Arial Narrow" panose="020B0606020202030204" pitchFamily="34" charset="0"/>
              </a:rPr>
              <a:t>хто має   доньку</a:t>
            </a:r>
          </a:p>
          <a:p>
            <a:pPr marL="285750" indent="-285750">
              <a:buFont typeface="Wingdings" panose="05000000000000000000" pitchFamily="2" charset="2"/>
              <a:buChar char="v"/>
            </a:pPr>
            <a:r>
              <a:rPr lang="uk-UA" sz="2800" b="1" dirty="0" smtClean="0">
                <a:solidFill>
                  <a:schemeClr val="accent2">
                    <a:lumMod val="50000"/>
                  </a:schemeClr>
                </a:solidFill>
                <a:latin typeface="Arial Narrow" panose="020B0606020202030204" pitchFamily="34" charset="0"/>
              </a:rPr>
              <a:t>хто має  гарну  посмішку</a:t>
            </a:r>
          </a:p>
          <a:p>
            <a:pPr marL="285750" indent="-285750">
              <a:buFont typeface="Wingdings" panose="05000000000000000000" pitchFamily="2" charset="2"/>
              <a:buChar char="v"/>
            </a:pPr>
            <a:r>
              <a:rPr lang="uk-UA" sz="2800" b="1" dirty="0">
                <a:solidFill>
                  <a:schemeClr val="accent2">
                    <a:lumMod val="50000"/>
                  </a:schemeClr>
                </a:solidFill>
                <a:latin typeface="Arial Narrow" panose="020B0606020202030204" pitchFamily="34" charset="0"/>
              </a:rPr>
              <a:t>х</a:t>
            </a:r>
            <a:r>
              <a:rPr lang="uk-UA" sz="2800" b="1" dirty="0" smtClean="0">
                <a:solidFill>
                  <a:schemeClr val="accent2">
                    <a:lumMod val="50000"/>
                  </a:schemeClr>
                </a:solidFill>
                <a:latin typeface="Arial Narrow" panose="020B0606020202030204" pitchFamily="34" charset="0"/>
              </a:rPr>
              <a:t>то має темне  волосся</a:t>
            </a:r>
          </a:p>
          <a:p>
            <a:pPr marL="285750" indent="-285750">
              <a:buFont typeface="Wingdings" panose="05000000000000000000" pitchFamily="2" charset="2"/>
              <a:buChar char="v"/>
            </a:pPr>
            <a:r>
              <a:rPr lang="uk-UA" sz="2800" b="1" dirty="0">
                <a:solidFill>
                  <a:schemeClr val="accent2">
                    <a:lumMod val="50000"/>
                  </a:schemeClr>
                </a:solidFill>
                <a:latin typeface="Arial Narrow" panose="020B0606020202030204" pitchFamily="34" charset="0"/>
              </a:rPr>
              <a:t>х</a:t>
            </a:r>
            <a:r>
              <a:rPr lang="uk-UA" sz="2800" b="1" dirty="0" smtClean="0">
                <a:solidFill>
                  <a:schemeClr val="accent2">
                    <a:lumMod val="50000"/>
                  </a:schemeClr>
                </a:solidFill>
                <a:latin typeface="Arial Narrow" panose="020B0606020202030204" pitchFamily="34" charset="0"/>
              </a:rPr>
              <a:t>то  вважає  себе  гарним  батьком  </a:t>
            </a:r>
          </a:p>
          <a:p>
            <a:pPr marL="285750" indent="-285750">
              <a:buFont typeface="Wingdings" panose="05000000000000000000" pitchFamily="2" charset="2"/>
              <a:buChar char="v"/>
            </a:pPr>
            <a:r>
              <a:rPr lang="uk-UA" sz="2800" b="1" dirty="0">
                <a:solidFill>
                  <a:schemeClr val="accent2">
                    <a:lumMod val="50000"/>
                  </a:schemeClr>
                </a:solidFill>
                <a:latin typeface="Arial Narrow" panose="020B0606020202030204" pitchFamily="34" charset="0"/>
              </a:rPr>
              <a:t>х</a:t>
            </a:r>
            <a:r>
              <a:rPr lang="uk-UA" sz="2800" b="1" dirty="0" smtClean="0">
                <a:solidFill>
                  <a:schemeClr val="accent2">
                    <a:lumMod val="50000"/>
                  </a:schemeClr>
                </a:solidFill>
                <a:latin typeface="Arial Narrow" panose="020B0606020202030204" pitchFamily="34" charset="0"/>
              </a:rPr>
              <a:t>то  вважає  себе  гарною  матір´ю</a:t>
            </a:r>
          </a:p>
          <a:p>
            <a:pPr marL="285750" indent="-285750">
              <a:buFont typeface="Wingdings" panose="05000000000000000000" pitchFamily="2" charset="2"/>
              <a:buChar char="v"/>
            </a:pPr>
            <a:r>
              <a:rPr lang="uk-UA" sz="2800" b="1" dirty="0">
                <a:solidFill>
                  <a:schemeClr val="accent2">
                    <a:lumMod val="50000"/>
                  </a:schemeClr>
                </a:solidFill>
                <a:latin typeface="Arial Narrow" panose="020B0606020202030204" pitchFamily="34" charset="0"/>
              </a:rPr>
              <a:t>х</a:t>
            </a:r>
            <a:r>
              <a:rPr lang="uk-UA" sz="2800" b="1" dirty="0" smtClean="0">
                <a:solidFill>
                  <a:schemeClr val="accent2">
                    <a:lumMod val="50000"/>
                  </a:schemeClr>
                </a:solidFill>
                <a:latin typeface="Arial Narrow" panose="020B0606020202030204" pitchFamily="34" charset="0"/>
              </a:rPr>
              <a:t>то  прийшов  сьогодні  на  нашу  зустріч  з   гарним настроєм,  та  хоче  отримати  безліч  позитивних  вражень  і  корисних  порад</a:t>
            </a:r>
          </a:p>
          <a:p>
            <a:pPr marL="285750" indent="-285750">
              <a:buFont typeface="Wingdings" panose="05000000000000000000" pitchFamily="2" charset="2"/>
              <a:buChar char="v"/>
            </a:pP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196" y="116632"/>
            <a:ext cx="3681984" cy="2578608"/>
          </a:xfrm>
          <a:prstGeom prst="ellipse">
            <a:avLst/>
          </a:prstGeom>
          <a:ln>
            <a:noFill/>
          </a:ln>
          <a:effectLst>
            <a:softEdge rad="112500"/>
          </a:effectLst>
        </p:spPr>
      </p:pic>
    </p:spTree>
    <p:extLst>
      <p:ext uri="{BB962C8B-B14F-4D97-AF65-F5344CB8AC3E}">
        <p14:creationId xmlns:p14="http://schemas.microsoft.com/office/powerpoint/2010/main" val="25284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style.rotation</p:attrName>
                                        </p:attrNameLst>
                                      </p:cBhvr>
                                      <p:tavLst>
                                        <p:tav tm="0">
                                          <p:val>
                                            <p:fltVal val="720"/>
                                          </p:val>
                                        </p:tav>
                                        <p:tav tm="100000">
                                          <p:val>
                                            <p:fltVal val="0"/>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 calcmode="lin" valueType="num">
                                      <p:cBhvr>
                                        <p:cTn id="1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p:cTn id="36"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nodeType="clickEffect">
                                  <p:stCondLst>
                                    <p:cond delay="0"/>
                                  </p:stCondLst>
                                  <p:iterate type="lt">
                                    <p:tmPct val="10000"/>
                                  </p:iterate>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p:cTn id="45"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nodeType="clickEffect">
                                  <p:stCondLst>
                                    <p:cond delay="0"/>
                                  </p:stCondLst>
                                  <p:iterate type="lt">
                                    <p:tmPct val="10000"/>
                                  </p:iterate>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p:cTn id="54"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56"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nodeType="clickEffect">
                                  <p:stCondLst>
                                    <p:cond delay="0"/>
                                  </p:stCondLst>
                                  <p:iterate type="lt">
                                    <p:tmPct val="10000"/>
                                  </p:iterate>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p:cTn id="63" dur="5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nodeType="clickEffect">
                                  <p:stCondLst>
                                    <p:cond delay="0"/>
                                  </p:stCondLst>
                                  <p:iterate type="lt">
                                    <p:tmPct val="10000"/>
                                  </p:iterate>
                                  <p:childTnLst>
                                    <p:set>
                                      <p:cBhvr>
                                        <p:cTn id="71" dur="1" fill="hold">
                                          <p:stCondLst>
                                            <p:cond delay="0"/>
                                          </p:stCondLst>
                                        </p:cTn>
                                        <p:tgtEl>
                                          <p:spTgt spid="5">
                                            <p:txEl>
                                              <p:pRg st="7" end="7"/>
                                            </p:txEl>
                                          </p:spTgt>
                                        </p:tgtEl>
                                        <p:attrNameLst>
                                          <p:attrName>style.visibility</p:attrName>
                                        </p:attrNameLst>
                                      </p:cBhvr>
                                      <p:to>
                                        <p:strVal val="visible"/>
                                      </p:to>
                                    </p:set>
                                    <p:anim calcmode="lin" valueType="num">
                                      <p:cBhvr>
                                        <p:cTn id="72" dur="500" fill="hold"/>
                                        <p:tgtEl>
                                          <p:spTgt spid="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74" dur="500" fill="hold"/>
                                        <p:tgtEl>
                                          <p:spTgt spid="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nodeType="clickEffect">
                                  <p:stCondLst>
                                    <p:cond delay="0"/>
                                  </p:stCondLst>
                                  <p:iterate type="lt">
                                    <p:tmPct val="10000"/>
                                  </p:iterate>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p:cTn id="81" dur="500" fill="hold"/>
                                        <p:tgtEl>
                                          <p:spTgt spid="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5">
                                            <p:txEl>
                                              <p:pRg st="8" end="8"/>
                                            </p:txEl>
                                          </p:spTgt>
                                        </p:tgtEl>
                                        <p:attrNameLst>
                                          <p:attrName>ppt_y</p:attrName>
                                        </p:attrNameLst>
                                      </p:cBhvr>
                                      <p:tavLst>
                                        <p:tav tm="0">
                                          <p:val>
                                            <p:strVal val="#ppt_y"/>
                                          </p:val>
                                        </p:tav>
                                        <p:tav tm="100000">
                                          <p:val>
                                            <p:strVal val="#ppt_y"/>
                                          </p:val>
                                        </p:tav>
                                      </p:tavLst>
                                    </p:anim>
                                    <p:anim calcmode="lin" valueType="num">
                                      <p:cBhvr>
                                        <p:cTn id="83" dur="500" fill="hold"/>
                                        <p:tgtEl>
                                          <p:spTgt spid="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rot="20731348">
            <a:off x="683568" y="1868924"/>
            <a:ext cx="7704856" cy="1107996"/>
          </a:xfrm>
          <a:prstGeom prst="rect">
            <a:avLst/>
          </a:prstGeom>
          <a:noFill/>
        </p:spPr>
        <p:txBody>
          <a:bodyPr wrap="square" rtlCol="0">
            <a:spAutoFit/>
          </a:bodyPr>
          <a:lstStyle/>
          <a:p>
            <a:pPr algn="ctr"/>
            <a:r>
              <a:rPr lang="uk-UA" sz="6600" b="1" dirty="0" smtClean="0">
                <a:solidFill>
                  <a:srgbClr val="00B050"/>
                </a:solidFill>
                <a:effectLst>
                  <a:outerShdw blurRad="38100" dist="38100" dir="2700000" algn="tl">
                    <a:srgbClr val="000000">
                      <a:alpha val="43137"/>
                    </a:srgbClr>
                  </a:outerShdw>
                </a:effectLst>
                <a:latin typeface="Segoe Script" panose="020B0504020000000003" pitchFamily="34" charset="0"/>
              </a:rPr>
              <a:t>ЗНАЙОМСТВО</a:t>
            </a:r>
            <a:endParaRPr lang="ru-RU" sz="6600" b="1" dirty="0">
              <a:solidFill>
                <a:srgbClr val="00B050"/>
              </a:solidFill>
              <a:effectLst>
                <a:outerShdw blurRad="38100" dist="38100" dir="2700000" algn="tl">
                  <a:srgbClr val="000000">
                    <a:alpha val="43137"/>
                  </a:srgbClr>
                </a:outerShdw>
              </a:effectLst>
              <a:latin typeface="Segoe Script" panose="020B0504020000000003" pitchFamily="34" charset="0"/>
            </a:endParaRPr>
          </a:p>
        </p:txBody>
      </p:sp>
    </p:spTree>
    <p:extLst>
      <p:ext uri="{BB962C8B-B14F-4D97-AF65-F5344CB8AC3E}">
        <p14:creationId xmlns:p14="http://schemas.microsoft.com/office/powerpoint/2010/main" val="3108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96792"/>
            <a:ext cx="7092280" cy="50139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Прямоугольник 7"/>
          <p:cNvSpPr/>
          <p:nvPr/>
        </p:nvSpPr>
        <p:spPr>
          <a:xfrm>
            <a:off x="4211960" y="476672"/>
            <a:ext cx="3240360" cy="3539430"/>
          </a:xfrm>
          <a:prstGeom prst="rect">
            <a:avLst/>
          </a:prstGeom>
        </p:spPr>
        <p:txBody>
          <a:bodyPr wrap="square">
            <a:spAutoFit/>
          </a:bodyPr>
          <a:lstStyle/>
          <a:p>
            <a:endParaRPr lang="uk-UA" sz="2800" b="1" dirty="0" smtClean="0">
              <a:solidFill>
                <a:schemeClr val="accent1">
                  <a:lumMod val="50000"/>
                </a:schemeClr>
              </a:solidFill>
            </a:endParaRPr>
          </a:p>
          <a:p>
            <a:r>
              <a:rPr lang="uk-UA" sz="2800" b="1" dirty="0" smtClean="0">
                <a:solidFill>
                  <a:schemeClr val="accent1">
                    <a:lumMod val="50000"/>
                  </a:schemeClr>
                </a:solidFill>
              </a:rPr>
              <a:t>Пригадайте </a:t>
            </a:r>
            <a:r>
              <a:rPr lang="uk-UA" sz="2800" b="1" dirty="0">
                <a:solidFill>
                  <a:schemeClr val="accent1">
                    <a:lumMod val="50000"/>
                  </a:schemeClr>
                </a:solidFill>
              </a:rPr>
              <a:t>декілька   </a:t>
            </a:r>
            <a:r>
              <a:rPr lang="uk-UA" sz="2800" b="1" dirty="0" smtClean="0">
                <a:solidFill>
                  <a:schemeClr val="accent1">
                    <a:lumMod val="50000"/>
                  </a:schemeClr>
                </a:solidFill>
              </a:rPr>
              <a:t>якостей  </a:t>
            </a:r>
            <a:r>
              <a:rPr lang="uk-UA" sz="2800" b="1" dirty="0">
                <a:solidFill>
                  <a:schemeClr val="accent1">
                    <a:lumMod val="50000"/>
                  </a:schemeClr>
                </a:solidFill>
              </a:rPr>
              <a:t>своєї  дитини, назви  яких  починаються  з  тієї  самої  букви,  що  й  ім´я  дитини.</a:t>
            </a:r>
            <a:endParaRPr lang="ru-RU" sz="2800" b="1" dirty="0">
              <a:solidFill>
                <a:schemeClr val="accent1">
                  <a:lumMod val="50000"/>
                </a:schemeClr>
              </a:solidFill>
            </a:endParaRPr>
          </a:p>
        </p:txBody>
      </p:sp>
    </p:spTree>
    <p:extLst>
      <p:ext uri="{BB962C8B-B14F-4D97-AF65-F5344CB8AC3E}">
        <p14:creationId xmlns:p14="http://schemas.microsoft.com/office/powerpoint/2010/main" val="430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par>
                                <p:cTn id="12" presetID="49" presetClass="entr" presetSubtype="0" de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rot="20731348">
            <a:off x="677802" y="1223367"/>
            <a:ext cx="8068002" cy="2308324"/>
          </a:xfrm>
          <a:prstGeom prst="rect">
            <a:avLst/>
          </a:prstGeom>
          <a:noFill/>
        </p:spPr>
        <p:txBody>
          <a:bodyPr wrap="square" rtlCol="0">
            <a:spAutoFit/>
          </a:bodyPr>
          <a:lstStyle/>
          <a:p>
            <a:pPr algn="ctr"/>
            <a:r>
              <a:rPr lang="uk-UA" sz="7200" b="1" dirty="0" smtClean="0">
                <a:solidFill>
                  <a:srgbClr val="00B050"/>
                </a:solidFill>
                <a:effectLst>
                  <a:outerShdw blurRad="38100" dist="38100" dir="2700000" algn="tl">
                    <a:srgbClr val="000000">
                      <a:alpha val="43137"/>
                    </a:srgbClr>
                  </a:outerShdw>
                </a:effectLst>
                <a:latin typeface="Segoe Script" panose="020B0504020000000003" pitchFamily="34" charset="0"/>
              </a:rPr>
              <a:t>МАЛЬОВНИЧА ГАЛЯВИНА</a:t>
            </a:r>
            <a:endParaRPr lang="ru-RU" sz="7200" b="1" dirty="0">
              <a:solidFill>
                <a:srgbClr val="00B050"/>
              </a:solidFill>
              <a:effectLst>
                <a:outerShdw blurRad="38100" dist="38100" dir="2700000" algn="tl">
                  <a:srgbClr val="000000">
                    <a:alpha val="43137"/>
                  </a:srgbClr>
                </a:outerShdw>
              </a:effectLst>
              <a:latin typeface="Segoe Script" panose="020B0504020000000003" pitchFamily="34" charset="0"/>
            </a:endParaRPr>
          </a:p>
        </p:txBody>
      </p:sp>
    </p:spTree>
    <p:extLst>
      <p:ext uri="{BB962C8B-B14F-4D97-AF65-F5344CB8AC3E}">
        <p14:creationId xmlns:p14="http://schemas.microsoft.com/office/powerpoint/2010/main" val="3941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p:cNvSpPr txBox="1"/>
          <p:nvPr/>
        </p:nvSpPr>
        <p:spPr>
          <a:xfrm>
            <a:off x="467544" y="476672"/>
            <a:ext cx="3168352" cy="4031873"/>
          </a:xfrm>
          <a:prstGeom prst="rect">
            <a:avLst/>
          </a:prstGeom>
          <a:noFill/>
        </p:spPr>
        <p:txBody>
          <a:bodyPr wrap="square" rtlCol="0">
            <a:spAutoFit/>
          </a:bodyPr>
          <a:lstStyle/>
          <a:p>
            <a:r>
              <a:rPr lang="uk-UA" sz="3200" b="1" dirty="0" smtClean="0">
                <a:solidFill>
                  <a:srgbClr val="FFC000"/>
                </a:solidFill>
              </a:rPr>
              <a:t>Похвала</a:t>
            </a:r>
          </a:p>
          <a:p>
            <a:r>
              <a:rPr lang="uk-UA" sz="3200" b="1" dirty="0" smtClean="0">
                <a:solidFill>
                  <a:srgbClr val="FFC000"/>
                </a:solidFill>
              </a:rPr>
              <a:t>Заохочення</a:t>
            </a:r>
          </a:p>
          <a:p>
            <a:r>
              <a:rPr lang="uk-UA" sz="3200" b="1" dirty="0" smtClean="0">
                <a:solidFill>
                  <a:srgbClr val="FFC000"/>
                </a:solidFill>
              </a:rPr>
              <a:t>Особистий  приклад</a:t>
            </a:r>
          </a:p>
          <a:p>
            <a:r>
              <a:rPr lang="uk-UA" sz="3200" b="1" dirty="0" smtClean="0">
                <a:solidFill>
                  <a:srgbClr val="FFC000"/>
                </a:solidFill>
              </a:rPr>
              <a:t>Вислуховування</a:t>
            </a:r>
          </a:p>
          <a:p>
            <a:r>
              <a:rPr lang="uk-UA" sz="3200" b="1" dirty="0" smtClean="0">
                <a:solidFill>
                  <a:srgbClr val="FFC000"/>
                </a:solidFill>
              </a:rPr>
              <a:t>Зацікавленість</a:t>
            </a:r>
          </a:p>
          <a:p>
            <a:r>
              <a:rPr lang="uk-UA" sz="3200" b="1" dirty="0" smtClean="0">
                <a:solidFill>
                  <a:srgbClr val="FFC000"/>
                </a:solidFill>
              </a:rPr>
              <a:t>Посмішка</a:t>
            </a:r>
          </a:p>
          <a:p>
            <a:r>
              <a:rPr lang="uk-UA" sz="3200" b="1" dirty="0" smtClean="0">
                <a:solidFill>
                  <a:srgbClr val="FFC000"/>
                </a:solidFill>
              </a:rPr>
              <a:t>Підтримка </a:t>
            </a:r>
            <a:endParaRPr lang="ru-RU" sz="3200" b="1" dirty="0">
              <a:solidFill>
                <a:srgbClr val="FFC000"/>
              </a:solidFill>
            </a:endParaRPr>
          </a:p>
        </p:txBody>
      </p:sp>
      <p:sp>
        <p:nvSpPr>
          <p:cNvPr id="3" name="TextBox 2"/>
          <p:cNvSpPr txBox="1"/>
          <p:nvPr/>
        </p:nvSpPr>
        <p:spPr>
          <a:xfrm>
            <a:off x="3779912" y="430505"/>
            <a:ext cx="2359848" cy="2062103"/>
          </a:xfrm>
          <a:prstGeom prst="rect">
            <a:avLst/>
          </a:prstGeom>
          <a:noFill/>
        </p:spPr>
        <p:txBody>
          <a:bodyPr wrap="square" rtlCol="0">
            <a:spAutoFit/>
          </a:bodyPr>
          <a:lstStyle/>
          <a:p>
            <a:r>
              <a:rPr lang="uk-UA" sz="3200" b="1" dirty="0" smtClean="0">
                <a:solidFill>
                  <a:schemeClr val="accent6">
                    <a:lumMod val="75000"/>
                  </a:schemeClr>
                </a:solidFill>
              </a:rPr>
              <a:t>Критика</a:t>
            </a:r>
          </a:p>
          <a:p>
            <a:r>
              <a:rPr lang="uk-UA" sz="3200" b="1" dirty="0" smtClean="0">
                <a:solidFill>
                  <a:schemeClr val="accent6">
                    <a:lumMod val="75000"/>
                  </a:schemeClr>
                </a:solidFill>
              </a:rPr>
              <a:t>Вмовляння</a:t>
            </a:r>
          </a:p>
          <a:p>
            <a:r>
              <a:rPr lang="uk-UA" sz="3200" b="1" dirty="0" smtClean="0">
                <a:solidFill>
                  <a:schemeClr val="accent6">
                    <a:lumMod val="75000"/>
                  </a:schemeClr>
                </a:solidFill>
              </a:rPr>
              <a:t>Керування</a:t>
            </a:r>
          </a:p>
          <a:p>
            <a:r>
              <a:rPr lang="uk-UA" sz="3200" b="1" dirty="0">
                <a:solidFill>
                  <a:schemeClr val="accent6">
                    <a:lumMod val="75000"/>
                  </a:schemeClr>
                </a:solidFill>
              </a:rPr>
              <a:t>П</a:t>
            </a:r>
            <a:r>
              <a:rPr lang="uk-UA" sz="3200" b="1" dirty="0" smtClean="0">
                <a:solidFill>
                  <a:schemeClr val="accent6">
                    <a:lumMod val="75000"/>
                  </a:schemeClr>
                </a:solidFill>
              </a:rPr>
              <a:t>овчання</a:t>
            </a:r>
            <a:endParaRPr lang="ru-RU" sz="3200" b="1" dirty="0">
              <a:solidFill>
                <a:schemeClr val="accent6">
                  <a:lumMod val="75000"/>
                </a:schemeClr>
              </a:solidFill>
            </a:endParaRPr>
          </a:p>
        </p:txBody>
      </p:sp>
      <p:sp>
        <p:nvSpPr>
          <p:cNvPr id="6" name="TextBox 5"/>
          <p:cNvSpPr txBox="1"/>
          <p:nvPr/>
        </p:nvSpPr>
        <p:spPr>
          <a:xfrm>
            <a:off x="6115704" y="476672"/>
            <a:ext cx="2680712" cy="3539430"/>
          </a:xfrm>
          <a:prstGeom prst="rect">
            <a:avLst/>
          </a:prstGeom>
          <a:noFill/>
        </p:spPr>
        <p:txBody>
          <a:bodyPr wrap="square" rtlCol="0">
            <a:spAutoFit/>
          </a:bodyPr>
          <a:lstStyle/>
          <a:p>
            <a:r>
              <a:rPr lang="uk-UA" sz="3200" b="1" dirty="0" smtClean="0">
                <a:solidFill>
                  <a:srgbClr val="FF0000"/>
                </a:solidFill>
              </a:rPr>
              <a:t>Зауваження</a:t>
            </a:r>
          </a:p>
          <a:p>
            <a:r>
              <a:rPr lang="uk-UA" sz="3200" b="1" dirty="0" smtClean="0">
                <a:solidFill>
                  <a:srgbClr val="FF0000"/>
                </a:solidFill>
              </a:rPr>
              <a:t>Покарання</a:t>
            </a:r>
          </a:p>
          <a:p>
            <a:r>
              <a:rPr lang="uk-UA" sz="3200" b="1" dirty="0" smtClean="0">
                <a:solidFill>
                  <a:srgbClr val="FF0000"/>
                </a:solidFill>
              </a:rPr>
              <a:t>Накази</a:t>
            </a:r>
          </a:p>
          <a:p>
            <a:r>
              <a:rPr lang="uk-UA" sz="3200" b="1" dirty="0" smtClean="0">
                <a:solidFill>
                  <a:srgbClr val="FF0000"/>
                </a:solidFill>
              </a:rPr>
              <a:t>Застереження</a:t>
            </a:r>
          </a:p>
          <a:p>
            <a:r>
              <a:rPr lang="uk-UA" sz="3200" b="1" dirty="0" smtClean="0">
                <a:solidFill>
                  <a:srgbClr val="FF0000"/>
                </a:solidFill>
              </a:rPr>
              <a:t>Допит</a:t>
            </a:r>
          </a:p>
          <a:p>
            <a:r>
              <a:rPr lang="uk-UA" sz="3200" b="1" dirty="0" smtClean="0">
                <a:solidFill>
                  <a:srgbClr val="FF0000"/>
                </a:solidFill>
              </a:rPr>
              <a:t>Ігнорування </a:t>
            </a:r>
          </a:p>
          <a:p>
            <a:r>
              <a:rPr lang="uk-UA" sz="3200" b="1" dirty="0" smtClean="0">
                <a:solidFill>
                  <a:srgbClr val="FF0000"/>
                </a:solidFill>
              </a:rPr>
              <a:t>Глузування  </a:t>
            </a:r>
            <a:endParaRPr lang="ru-RU" sz="3200" b="1" dirty="0">
              <a:solidFill>
                <a:srgbClr val="FF0000"/>
              </a:solidFill>
            </a:endParaRPr>
          </a:p>
        </p:txBody>
      </p:sp>
    </p:spTree>
    <p:extLst>
      <p:ext uri="{BB962C8B-B14F-4D97-AF65-F5344CB8AC3E}">
        <p14:creationId xmlns:p14="http://schemas.microsoft.com/office/powerpoint/2010/main" val="5924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rot="20731348">
            <a:off x="683568" y="1268760"/>
            <a:ext cx="7704856" cy="2308324"/>
          </a:xfrm>
          <a:prstGeom prst="rect">
            <a:avLst/>
          </a:prstGeom>
          <a:noFill/>
        </p:spPr>
        <p:txBody>
          <a:bodyPr wrap="square" rtlCol="0">
            <a:spAutoFit/>
          </a:bodyPr>
          <a:lstStyle/>
          <a:p>
            <a:pPr algn="ctr"/>
            <a:r>
              <a:rPr lang="uk-UA" sz="7200" b="1" dirty="0" smtClean="0">
                <a:solidFill>
                  <a:srgbClr val="00B050"/>
                </a:solidFill>
                <a:effectLst>
                  <a:outerShdw blurRad="38100" dist="38100" dir="2700000" algn="tl">
                    <a:srgbClr val="000000">
                      <a:alpha val="43137"/>
                    </a:srgbClr>
                  </a:outerShdw>
                </a:effectLst>
                <a:latin typeface="Segoe Script" panose="020B0504020000000003" pitchFamily="34" charset="0"/>
              </a:rPr>
              <a:t>РІЧКА  ТА  БЕРЕГИ</a:t>
            </a:r>
            <a:endParaRPr lang="ru-RU" sz="7200" b="1" dirty="0">
              <a:solidFill>
                <a:srgbClr val="00B050"/>
              </a:solidFill>
              <a:effectLst>
                <a:outerShdw blurRad="38100" dist="38100" dir="2700000" algn="tl">
                  <a:srgbClr val="000000">
                    <a:alpha val="43137"/>
                  </a:srgbClr>
                </a:outerShdw>
              </a:effectLst>
              <a:latin typeface="Segoe Script" panose="020B0504020000000003" pitchFamily="34" charset="0"/>
            </a:endParaRPr>
          </a:p>
        </p:txBody>
      </p:sp>
    </p:spTree>
    <p:extLst>
      <p:ext uri="{BB962C8B-B14F-4D97-AF65-F5344CB8AC3E}">
        <p14:creationId xmlns:p14="http://schemas.microsoft.com/office/powerpoint/2010/main" val="3941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534</Words>
  <Application>Microsoft Office PowerPoint</Application>
  <PresentationFormat>Экран (4:3)</PresentationFormat>
  <Paragraphs>110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Microsoft Office</cp:lastModifiedBy>
  <cp:revision>31</cp:revision>
  <dcterms:created xsi:type="dcterms:W3CDTF">2016-05-01T06:21:30Z</dcterms:created>
  <dcterms:modified xsi:type="dcterms:W3CDTF">2016-05-14T19:16:24Z</dcterms:modified>
</cp:coreProperties>
</file>